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517" r:id="rId2"/>
    <p:sldId id="970" r:id="rId3"/>
    <p:sldId id="969" r:id="rId4"/>
    <p:sldId id="972" r:id="rId5"/>
    <p:sldId id="607" r:id="rId6"/>
    <p:sldId id="715" r:id="rId7"/>
    <p:sldId id="796" r:id="rId8"/>
    <p:sldId id="974" r:id="rId9"/>
    <p:sldId id="971" r:id="rId10"/>
    <p:sldId id="725" r:id="rId11"/>
    <p:sldId id="745" r:id="rId12"/>
    <p:sldId id="985" r:id="rId13"/>
    <p:sldId id="981" r:id="rId14"/>
    <p:sldId id="960" r:id="rId15"/>
    <p:sldId id="978" r:id="rId16"/>
    <p:sldId id="714" r:id="rId17"/>
    <p:sldId id="979" r:id="rId18"/>
    <p:sldId id="983" r:id="rId19"/>
    <p:sldId id="984" r:id="rId20"/>
    <p:sldId id="982" r:id="rId21"/>
    <p:sldId id="1008" r:id="rId22"/>
    <p:sldId id="986" r:id="rId23"/>
    <p:sldId id="998" r:id="rId24"/>
    <p:sldId id="839" r:id="rId25"/>
    <p:sldId id="752" r:id="rId26"/>
    <p:sldId id="751" r:id="rId27"/>
    <p:sldId id="1009" r:id="rId28"/>
    <p:sldId id="913" r:id="rId29"/>
    <p:sldId id="967" r:id="rId30"/>
    <p:sldId id="910" r:id="rId31"/>
    <p:sldId id="1004" r:id="rId32"/>
    <p:sldId id="1005" r:id="rId33"/>
    <p:sldId id="1006" r:id="rId34"/>
    <p:sldId id="1007" r:id="rId35"/>
    <p:sldId id="996" r:id="rId36"/>
    <p:sldId id="1010" r:id="rId37"/>
    <p:sldId id="927" r:id="rId38"/>
    <p:sldId id="936" r:id="rId39"/>
    <p:sldId id="950" r:id="rId40"/>
    <p:sldId id="937" r:id="rId41"/>
    <p:sldId id="940" r:id="rId42"/>
    <p:sldId id="939" r:id="rId43"/>
    <p:sldId id="919" r:id="rId44"/>
    <p:sldId id="926" r:id="rId45"/>
    <p:sldId id="930" r:id="rId46"/>
    <p:sldId id="943" r:id="rId47"/>
    <p:sldId id="946" r:id="rId48"/>
    <p:sldId id="944" r:id="rId49"/>
    <p:sldId id="987" r:id="rId50"/>
    <p:sldId id="995" r:id="rId51"/>
    <p:sldId id="921" r:id="rId52"/>
    <p:sldId id="947" r:id="rId53"/>
    <p:sldId id="948" r:id="rId54"/>
    <p:sldId id="945" r:id="rId55"/>
    <p:sldId id="920" r:id="rId56"/>
    <p:sldId id="1011" r:id="rId57"/>
    <p:sldId id="1012" r:id="rId58"/>
    <p:sldId id="1013" r:id="rId59"/>
    <p:sldId id="1014" r:id="rId60"/>
    <p:sldId id="1015" r:id="rId61"/>
    <p:sldId id="1016" r:id="rId62"/>
    <p:sldId id="1017" r:id="rId63"/>
    <p:sldId id="988" r:id="rId64"/>
    <p:sldId id="994" r:id="rId65"/>
    <p:sldId id="1018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10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C561B-C055-4FB0-995B-9B4A20864DCF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0FCAC-E52F-44C3-9EAC-6515612B76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96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486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14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072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15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322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873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17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186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44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533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20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052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21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816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22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681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23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157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52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3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13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26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487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114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14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579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449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488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690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44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5573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4945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35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69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36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371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37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751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38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242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39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6057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40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944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41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830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42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04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43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648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2870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44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91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45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66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46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477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82368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48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9557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0605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50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65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537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52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4833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53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77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7215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54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2415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7250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835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57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5160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58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965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59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18465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60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2876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61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662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62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6684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978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4501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0619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F183-6440-4370-801E-06365B0E64FF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99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11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92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12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706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87B36-E35A-49BD-8CE6-2722CF03614B}" type="slidenum">
              <a:rPr lang="fr-FR"/>
              <a:pPr/>
              <a:t>13</a:t>
            </a:fld>
            <a:endParaRPr lang="fr-FR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33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926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33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66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71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89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22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68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95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59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4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36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63DAD-E95F-4608-8A43-997B64AC19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44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wmf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wmf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jpg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jpe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1.png"/><Relationship Id="rId7" Type="http://schemas.openxmlformats.org/officeDocument/2006/relationships/image" Target="../media/image1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11" Type="http://schemas.openxmlformats.org/officeDocument/2006/relationships/image" Target="../media/image113.png"/><Relationship Id="rId5" Type="http://schemas.openxmlformats.org/officeDocument/2006/relationships/image" Target="../media/image109.jpeg"/><Relationship Id="rId10" Type="http://schemas.openxmlformats.org/officeDocument/2006/relationships/image" Target="../media/image112.png"/><Relationship Id="rId4" Type="http://schemas.openxmlformats.org/officeDocument/2006/relationships/image" Target="../media/image108.jpeg"/><Relationship Id="rId9" Type="http://schemas.openxmlformats.org/officeDocument/2006/relationships/image" Target="../media/image8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8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e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jpg"/><Relationship Id="rId4" Type="http://schemas.openxmlformats.org/officeDocument/2006/relationships/image" Target="../media/image12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jp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gif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1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5.png"/><Relationship Id="rId4" Type="http://schemas.openxmlformats.org/officeDocument/2006/relationships/image" Target="../media/image160.jpeg"/><Relationship Id="rId9" Type="http://schemas.openxmlformats.org/officeDocument/2006/relationships/image" Target="../media/image1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jpeg"/><Relationship Id="rId4" Type="http://schemas.openxmlformats.org/officeDocument/2006/relationships/image" Target="../media/image16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4762" y="2665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10385777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Matter-Wave </a:t>
                </a:r>
                <a:r>
                  <a:rPr lang="en-GB" sz="20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interation</a:t>
                </a:r>
                <a:r>
                  <a:rPr lang="en-GB" sz="20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Earth Crust probing </a:t>
                </a:r>
                <a:endParaRPr lang="fr-FR" sz="20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Phases and waves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1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90" y="5423250"/>
            <a:ext cx="4388887" cy="94248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554633" y="4892855"/>
            <a:ext cx="235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Seiscope</a:t>
            </a:r>
            <a:r>
              <a:rPr lang="fr-FR" dirty="0"/>
              <a:t> consortium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-806569" y="3327874"/>
            <a:ext cx="8716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Interaction </a:t>
            </a:r>
            <a:r>
              <a:rPr lang="en-US" sz="2000" dirty="0" err="1" smtClean="0"/>
              <a:t>onde</a:t>
            </a:r>
            <a:r>
              <a:rPr lang="en-US" sz="2000" dirty="0" smtClean="0"/>
              <a:t>-structure: les </a:t>
            </a:r>
            <a:r>
              <a:rPr lang="en-US" sz="2000" dirty="0" err="1" smtClean="0"/>
              <a:t>enjeux</a:t>
            </a:r>
            <a:r>
              <a:rPr lang="en-US" sz="2000" dirty="0" smtClean="0"/>
              <a:t> de </a:t>
            </a:r>
            <a:r>
              <a:rPr lang="en-US" sz="2000" dirty="0" err="1" smtClean="0"/>
              <a:t>l’imagerie</a:t>
            </a:r>
            <a:r>
              <a:rPr lang="en-US" sz="2000" dirty="0" smtClean="0"/>
              <a:t> </a:t>
            </a:r>
            <a:r>
              <a:rPr lang="en-US" sz="2000" dirty="0" err="1" smtClean="0"/>
              <a:t>crustale</a:t>
            </a:r>
            <a:endParaRPr lang="en-US" sz="2000" i="1" dirty="0" smtClean="0"/>
          </a:p>
          <a:p>
            <a:pPr algn="ctr"/>
            <a:r>
              <a:rPr lang="en-US" sz="2000" i="1" dirty="0" err="1" smtClean="0"/>
              <a:t>Une</a:t>
            </a:r>
            <a:r>
              <a:rPr lang="en-US" sz="2000" i="1" dirty="0" smtClean="0"/>
              <a:t> vision </a:t>
            </a:r>
            <a:r>
              <a:rPr lang="en-US" sz="2000" i="1" dirty="0" err="1" smtClean="0"/>
              <a:t>partielle</a:t>
            </a:r>
            <a:r>
              <a:rPr lang="en-US" sz="2000" i="1" dirty="0" smtClean="0"/>
              <a:t> de Jean </a:t>
            </a:r>
            <a:r>
              <a:rPr lang="en-US" sz="2000" i="1" dirty="0" err="1" smtClean="0"/>
              <a:t>Virieux</a:t>
            </a:r>
            <a:endParaRPr lang="en-US" sz="2800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249464" y="5074694"/>
            <a:ext cx="4149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Direct contributions </a:t>
            </a:r>
            <a:r>
              <a:rPr lang="fr-FR" sz="1200" dirty="0" err="1" smtClean="0"/>
              <a:t>from</a:t>
            </a:r>
            <a:r>
              <a:rPr lang="fr-FR" sz="1200" dirty="0" smtClean="0"/>
              <a:t> </a:t>
            </a:r>
          </a:p>
          <a:p>
            <a:r>
              <a:rPr lang="fr-FR" sz="1200" dirty="0" smtClean="0"/>
              <a:t>Romain Brossier (ISTERRE)</a:t>
            </a:r>
          </a:p>
          <a:p>
            <a:r>
              <a:rPr lang="fr-FR" sz="1200" dirty="0" smtClean="0"/>
              <a:t>Ludovic </a:t>
            </a:r>
            <a:r>
              <a:rPr lang="fr-FR" sz="1200" dirty="0" err="1" smtClean="0"/>
              <a:t>Métivier</a:t>
            </a:r>
            <a:r>
              <a:rPr lang="fr-FR" sz="1200" dirty="0" smtClean="0"/>
              <a:t> (LJK/ISTERRE)</a:t>
            </a:r>
          </a:p>
          <a:p>
            <a:r>
              <a:rPr lang="fr-FR" sz="1200" dirty="0" smtClean="0"/>
              <a:t>Stéphane </a:t>
            </a:r>
            <a:r>
              <a:rPr lang="fr-FR" sz="1200" dirty="0" err="1" smtClean="0"/>
              <a:t>Operto</a:t>
            </a:r>
            <a:r>
              <a:rPr lang="fr-FR" sz="1200" dirty="0" smtClean="0"/>
              <a:t> (GEOAZUR)</a:t>
            </a:r>
          </a:p>
          <a:p>
            <a:r>
              <a:rPr lang="fr-FR" sz="1200" dirty="0" smtClean="0"/>
              <a:t>Alessandra </a:t>
            </a:r>
            <a:r>
              <a:rPr lang="fr-FR" sz="1200" dirty="0" err="1" smtClean="0"/>
              <a:t>Ribodetti</a:t>
            </a:r>
            <a:r>
              <a:rPr lang="fr-FR" sz="1200" dirty="0" smtClean="0"/>
              <a:t> (GEOAZUR)</a:t>
            </a:r>
          </a:p>
          <a:p>
            <a:r>
              <a:rPr lang="fr-FR" sz="1200" dirty="0" err="1" smtClean="0"/>
              <a:t>Many</a:t>
            </a:r>
            <a:r>
              <a:rPr lang="fr-FR" sz="1200" dirty="0" smtClean="0"/>
              <a:t> </a:t>
            </a:r>
            <a:r>
              <a:rPr lang="fr-FR" sz="1200" dirty="0" err="1" smtClean="0"/>
              <a:t>other</a:t>
            </a:r>
            <a:r>
              <a:rPr lang="fr-FR" sz="1200" dirty="0" smtClean="0"/>
              <a:t> contributions </a:t>
            </a:r>
            <a:r>
              <a:rPr lang="fr-FR" sz="1200" dirty="0" err="1" smtClean="0"/>
              <a:t>from</a:t>
            </a:r>
            <a:r>
              <a:rPr lang="fr-FR" sz="1200" dirty="0" smtClean="0"/>
              <a:t> </a:t>
            </a:r>
            <a:r>
              <a:rPr lang="fr-FR" sz="1200" dirty="0" err="1" smtClean="0"/>
              <a:t>SEISCOPE’s</a:t>
            </a:r>
            <a:r>
              <a:rPr lang="fr-FR" sz="1200" dirty="0" smtClean="0"/>
              <a:t> team (over 15 </a:t>
            </a:r>
            <a:r>
              <a:rPr lang="fr-FR" sz="1200" dirty="0" err="1" smtClean="0"/>
              <a:t>years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7" y="597455"/>
            <a:ext cx="1326230" cy="7731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70" y="1726842"/>
            <a:ext cx="1406744" cy="91170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03" y="486857"/>
            <a:ext cx="1225235" cy="122523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96" y="627642"/>
            <a:ext cx="1147702" cy="943666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380412" y="838771"/>
            <a:ext cx="4036315" cy="461665"/>
          </a:xfrm>
          <a:prstGeom prst="rect">
            <a:avLst/>
          </a:prstGeom>
          <a:solidFill>
            <a:schemeClr val="accent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Bradley Hand ITC" panose="03070402050302030203" pitchFamily="66" charset="0"/>
              </a:rPr>
              <a:t>Master Class Senior </a:t>
            </a:r>
            <a:r>
              <a:rPr lang="fr-FR" sz="2400" dirty="0" err="1" smtClean="0">
                <a:latin typeface="Bradley Hand ITC" panose="03070402050302030203" pitchFamily="66" charset="0"/>
              </a:rPr>
              <a:t>ISTerre</a:t>
            </a:r>
            <a:r>
              <a:rPr lang="fr-FR" sz="2400" dirty="0" smtClean="0">
                <a:latin typeface="Bradley Hand ITC" panose="03070402050302030203" pitchFamily="66" charset="0"/>
              </a:rPr>
              <a:t> </a:t>
            </a:r>
            <a:endParaRPr lang="fr-FR" sz="24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7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365625"/>
            <a:ext cx="3240087" cy="287338"/>
          </a:xfrm>
        </p:spPr>
        <p:txBody>
          <a:bodyPr>
            <a:normAutofit fontScale="90000"/>
          </a:bodyPr>
          <a:lstStyle/>
          <a:p>
            <a:r>
              <a:rPr lang="fr-FR" altLang="fr-FR"/>
              <a:t/>
            </a:r>
            <a:br>
              <a:rPr lang="fr-FR" altLang="fr-FR"/>
            </a:br>
            <a:endParaRPr lang="fr-FR" altLang="fr-FR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2" y="1252538"/>
            <a:ext cx="6443663" cy="179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296389" y="901661"/>
            <a:ext cx="47793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dirty="0" smtClean="0">
                <a:solidFill>
                  <a:schemeClr val="tx2"/>
                </a:solidFill>
              </a:rPr>
              <a:t>CO2 </a:t>
            </a:r>
            <a:r>
              <a:rPr lang="fr-FR" altLang="fr-FR" dirty="0" err="1" smtClean="0">
                <a:solidFill>
                  <a:schemeClr val="tx2"/>
                </a:solidFill>
              </a:rPr>
              <a:t>storage</a:t>
            </a:r>
            <a:r>
              <a:rPr lang="fr-FR" altLang="fr-FR" dirty="0" smtClean="0">
                <a:solidFill>
                  <a:schemeClr val="tx2"/>
                </a:solidFill>
              </a:rPr>
              <a:t>: monitoring the </a:t>
            </a:r>
            <a:r>
              <a:rPr lang="fr-FR" altLang="fr-FR" dirty="0" err="1" smtClean="0">
                <a:solidFill>
                  <a:schemeClr val="tx2"/>
                </a:solidFill>
              </a:rPr>
              <a:t>Sleipner</a:t>
            </a:r>
            <a:r>
              <a:rPr lang="fr-FR" altLang="fr-FR" dirty="0" smtClean="0">
                <a:solidFill>
                  <a:schemeClr val="tx2"/>
                </a:solidFill>
              </a:rPr>
              <a:t> </a:t>
            </a:r>
            <a:r>
              <a:rPr lang="fr-FR" altLang="fr-FR" dirty="0" err="1" smtClean="0">
                <a:solidFill>
                  <a:schemeClr val="tx2"/>
                </a:solidFill>
              </a:rPr>
              <a:t>reservoir</a:t>
            </a:r>
            <a:r>
              <a:rPr lang="fr-FR" altLang="fr-FR" dirty="0" smtClean="0">
                <a:solidFill>
                  <a:schemeClr val="tx2"/>
                </a:solidFill>
              </a:rPr>
              <a:t> …</a:t>
            </a:r>
            <a:endParaRPr lang="fr-FR" altLang="fr-FR" dirty="0">
              <a:solidFill>
                <a:schemeClr val="tx2"/>
              </a:solidFill>
            </a:endParaRPr>
          </a:p>
        </p:txBody>
      </p:sp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20" y="1451731"/>
            <a:ext cx="1962027" cy="137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7108520" y="901661"/>
            <a:ext cx="1714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dirty="0" err="1" smtClean="0"/>
              <a:t>Reservoir</a:t>
            </a:r>
            <a:r>
              <a:rPr lang="fr-FR" altLang="fr-FR" dirty="0" smtClean="0"/>
              <a:t> model</a:t>
            </a:r>
            <a:endParaRPr lang="fr-FR" altLang="fr-FR" dirty="0"/>
          </a:p>
        </p:txBody>
      </p:sp>
      <p:sp>
        <p:nvSpPr>
          <p:cNvPr id="22546" name="Text Box 18"/>
          <p:cNvSpPr txBox="1">
            <a:spLocks noChangeArrowheads="1"/>
          </p:cNvSpPr>
          <p:nvPr/>
        </p:nvSpPr>
        <p:spPr bwMode="auto">
          <a:xfrm>
            <a:off x="367353" y="3101558"/>
            <a:ext cx="855274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400" dirty="0" err="1" smtClean="0"/>
              <a:t>Geological</a:t>
            </a:r>
            <a:r>
              <a:rPr lang="fr-FR" altLang="fr-FR" sz="2400" dirty="0" smtClean="0"/>
              <a:t> structures for </a:t>
            </a:r>
            <a:r>
              <a:rPr lang="fr-FR" altLang="fr-FR" sz="2400" dirty="0" err="1" smtClean="0"/>
              <a:t>giant</a:t>
            </a:r>
            <a:r>
              <a:rPr lang="fr-FR" altLang="fr-FR" sz="2400" dirty="0" smtClean="0"/>
              <a:t> </a:t>
            </a:r>
            <a:r>
              <a:rPr lang="fr-FR" altLang="fr-FR" sz="2400" dirty="0" err="1" smtClean="0"/>
              <a:t>storage</a:t>
            </a:r>
            <a:r>
              <a:rPr lang="fr-FR" altLang="fr-FR" sz="2400" dirty="0" smtClean="0"/>
              <a:t>: </a:t>
            </a:r>
          </a:p>
          <a:p>
            <a:pPr>
              <a:spcBef>
                <a:spcPct val="50000"/>
              </a:spcBef>
            </a:pPr>
            <a:r>
              <a:rPr lang="fr-FR" altLang="fr-FR" sz="2000" b="1" dirty="0" err="1" smtClean="0"/>
              <a:t>Ultimate</a:t>
            </a:r>
            <a:r>
              <a:rPr lang="fr-FR" altLang="fr-FR" sz="2000" b="1" dirty="0" smtClean="0"/>
              <a:t> </a:t>
            </a:r>
            <a:r>
              <a:rPr lang="fr-FR" altLang="fr-FR" sz="2000" b="1" dirty="0" err="1" smtClean="0"/>
              <a:t>storage</a:t>
            </a:r>
            <a:r>
              <a:rPr lang="fr-FR" altLang="fr-FR" sz="2000" dirty="0" smtClean="0"/>
              <a:t>: CO2 </a:t>
            </a:r>
            <a:r>
              <a:rPr lang="fr-FR" altLang="fr-FR" sz="2000" dirty="0" err="1" smtClean="0"/>
              <a:t>sequestration</a:t>
            </a:r>
            <a:r>
              <a:rPr lang="fr-FR" altLang="fr-FR" sz="2000" dirty="0" smtClean="0"/>
              <a:t>, </a:t>
            </a:r>
            <a:r>
              <a:rPr lang="fr-FR" altLang="fr-FR" sz="2000" dirty="0" err="1" smtClean="0"/>
              <a:t>chemical</a:t>
            </a:r>
            <a:r>
              <a:rPr lang="fr-FR" altLang="fr-FR" sz="2000" dirty="0" smtClean="0"/>
              <a:t> </a:t>
            </a:r>
            <a:r>
              <a:rPr lang="fr-FR" altLang="fr-FR" sz="2000" dirty="0" err="1" smtClean="0"/>
              <a:t>deposit</a:t>
            </a:r>
            <a:r>
              <a:rPr lang="fr-FR" altLang="fr-FR" sz="2000" dirty="0" smtClean="0"/>
              <a:t>, </a:t>
            </a:r>
            <a:r>
              <a:rPr lang="fr-FR" altLang="fr-FR" sz="2000" dirty="0" err="1" smtClean="0"/>
              <a:t>nuclear</a:t>
            </a:r>
            <a:r>
              <a:rPr lang="fr-FR" altLang="fr-FR" sz="2000" dirty="0" smtClean="0"/>
              <a:t> </a:t>
            </a:r>
            <a:r>
              <a:rPr lang="fr-FR" altLang="fr-FR" sz="2000" dirty="0" err="1" smtClean="0"/>
              <a:t>deposit</a:t>
            </a:r>
            <a:r>
              <a:rPr lang="fr-FR" altLang="fr-FR" sz="2000" dirty="0" smtClean="0"/>
              <a:t>  and </a:t>
            </a:r>
            <a:r>
              <a:rPr lang="fr-FR" altLang="fr-FR" sz="2000" dirty="0" err="1" smtClean="0"/>
              <a:t>so</a:t>
            </a:r>
            <a:endParaRPr lang="fr-FR" altLang="fr-FR" sz="2000" dirty="0" smtClean="0"/>
          </a:p>
          <a:p>
            <a:pPr>
              <a:spcBef>
                <a:spcPct val="50000"/>
              </a:spcBef>
            </a:pPr>
            <a:r>
              <a:rPr lang="fr-FR" altLang="fr-FR" sz="2000" b="1" dirty="0" err="1" smtClean="0"/>
              <a:t>Temporary</a:t>
            </a:r>
            <a:r>
              <a:rPr lang="fr-FR" altLang="fr-FR" sz="2000" b="1" dirty="0" smtClean="0"/>
              <a:t> </a:t>
            </a:r>
            <a:r>
              <a:rPr lang="fr-FR" altLang="fr-FR" sz="2000" b="1" dirty="0" err="1" smtClean="0"/>
              <a:t>storage</a:t>
            </a:r>
            <a:r>
              <a:rPr lang="fr-FR" altLang="fr-FR" sz="2000" dirty="0" smtClean="0"/>
              <a:t>:  </a:t>
            </a:r>
            <a:r>
              <a:rPr lang="fr-FR" altLang="fr-FR" sz="2000" dirty="0" err="1" smtClean="0"/>
              <a:t>heat</a:t>
            </a:r>
            <a:r>
              <a:rPr lang="fr-FR" altLang="fr-FR" sz="2000" dirty="0" smtClean="0"/>
              <a:t> (</a:t>
            </a:r>
            <a:r>
              <a:rPr lang="fr-FR" altLang="fr-FR" sz="2000" dirty="0" err="1" smtClean="0"/>
              <a:t>geothermal</a:t>
            </a:r>
            <a:r>
              <a:rPr lang="fr-FR" altLang="fr-FR" sz="2000" dirty="0" smtClean="0"/>
              <a:t> </a:t>
            </a:r>
            <a:r>
              <a:rPr lang="fr-FR" altLang="fr-FR" sz="2000" dirty="0" err="1" smtClean="0"/>
              <a:t>targets</a:t>
            </a:r>
            <a:r>
              <a:rPr lang="fr-FR" altLang="fr-FR" sz="2000" dirty="0" smtClean="0"/>
              <a:t>), H2, CH4, HP </a:t>
            </a:r>
            <a:r>
              <a:rPr lang="fr-FR" altLang="fr-FR" sz="2000" dirty="0" err="1" smtClean="0"/>
              <a:t>gas</a:t>
            </a:r>
            <a:r>
              <a:rPr lang="fr-FR" altLang="fr-FR" sz="2000" dirty="0" smtClean="0"/>
              <a:t> over </a:t>
            </a:r>
            <a:r>
              <a:rPr lang="fr-FR" altLang="fr-FR" sz="2000" dirty="0" err="1" smtClean="0"/>
              <a:t>year</a:t>
            </a:r>
            <a:r>
              <a:rPr lang="fr-FR" altLang="fr-FR" sz="2000" dirty="0" smtClean="0"/>
              <a:t> </a:t>
            </a:r>
            <a:r>
              <a:rPr lang="fr-FR" altLang="fr-FR" sz="2000" dirty="0" err="1" smtClean="0"/>
              <a:t>cycling</a:t>
            </a:r>
            <a:endParaRPr lang="fr-FR" altLang="fr-FR" sz="2000" dirty="0"/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628650" y="450692"/>
            <a:ext cx="80685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2400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On the </a:t>
            </a:r>
            <a:r>
              <a:rPr lang="fr-FR" altLang="fr-FR" sz="2400" dirty="0" err="1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need</a:t>
            </a:r>
            <a:r>
              <a:rPr lang="fr-FR" altLang="fr-FR" sz="2400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 to image, </a:t>
            </a:r>
            <a:r>
              <a:rPr lang="fr-FR" altLang="fr-FR" sz="2400" dirty="0" err="1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characterize</a:t>
            </a:r>
            <a:r>
              <a:rPr lang="fr-FR" altLang="fr-FR" sz="2400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 and monitor the </a:t>
            </a:r>
            <a:r>
              <a:rPr lang="fr-FR" altLang="fr-FR" sz="2400" dirty="0" err="1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subsurface</a:t>
            </a:r>
            <a:endParaRPr lang="fr-FR" altLang="fr-FR" sz="2400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1" name="Rectangle 10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-1252715" y="0"/>
                <a:ext cx="10053903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Earth crust: </a:t>
                </a:r>
                <a:r>
                  <a:rPr lang="en-GB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hugh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storage capacity?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3" name="Connecteur droit 12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10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989600" y="4821287"/>
            <a:ext cx="751430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 err="1"/>
              <a:t>Seismic</a:t>
            </a:r>
            <a:r>
              <a:rPr lang="fr-FR" i="1" dirty="0"/>
              <a:t> </a:t>
            </a:r>
            <a:r>
              <a:rPr lang="fr-FR" i="1" dirty="0" err="1"/>
              <a:t>imaging</a:t>
            </a:r>
            <a:r>
              <a:rPr lang="fr-FR" i="1" dirty="0"/>
              <a:t>: not </a:t>
            </a:r>
            <a:r>
              <a:rPr lang="fr-FR" i="1" dirty="0" err="1"/>
              <a:t>only</a:t>
            </a:r>
            <a:r>
              <a:rPr lang="fr-FR" i="1" dirty="0"/>
              <a:t> a crucial </a:t>
            </a:r>
            <a:r>
              <a:rPr lang="fr-FR" i="1" dirty="0" err="1"/>
              <a:t>need</a:t>
            </a:r>
            <a:r>
              <a:rPr lang="fr-FR" i="1" dirty="0"/>
              <a:t> for </a:t>
            </a:r>
            <a:r>
              <a:rPr lang="fr-FR" i="1" dirty="0" err="1"/>
              <a:t>Oil</a:t>
            </a:r>
            <a:r>
              <a:rPr lang="fr-FR" i="1" dirty="0"/>
              <a:t> &amp; </a:t>
            </a:r>
            <a:r>
              <a:rPr lang="fr-FR" i="1" dirty="0" err="1"/>
              <a:t>Gas</a:t>
            </a:r>
            <a:r>
              <a:rPr lang="fr-FR" i="1" dirty="0"/>
              <a:t> </a:t>
            </a:r>
            <a:r>
              <a:rPr lang="fr-FR" i="1" dirty="0" err="1"/>
              <a:t>primary</a:t>
            </a:r>
            <a:r>
              <a:rPr lang="fr-FR" i="1" dirty="0"/>
              <a:t> </a:t>
            </a:r>
            <a:r>
              <a:rPr lang="fr-FR" i="1" dirty="0" err="1"/>
              <a:t>resources</a:t>
            </a:r>
            <a:r>
              <a:rPr lang="fr-FR" i="1" dirty="0"/>
              <a:t>, but of </a:t>
            </a:r>
            <a:r>
              <a:rPr lang="fr-FR" i="1" dirty="0" err="1"/>
              <a:t>critical</a:t>
            </a:r>
            <a:r>
              <a:rPr lang="fr-FR" i="1" dirty="0"/>
              <a:t> importance for </a:t>
            </a:r>
            <a:r>
              <a:rPr lang="fr-FR" i="1" dirty="0" err="1"/>
              <a:t>energy</a:t>
            </a:r>
            <a:r>
              <a:rPr lang="fr-FR" i="1" dirty="0"/>
              <a:t> </a:t>
            </a:r>
            <a:r>
              <a:rPr lang="fr-FR" i="1" dirty="0" err="1"/>
              <a:t>demand</a:t>
            </a:r>
            <a:r>
              <a:rPr lang="fr-FR" i="1" dirty="0"/>
              <a:t>.</a:t>
            </a:r>
          </a:p>
          <a:p>
            <a:endParaRPr lang="fr-FR" i="1" dirty="0"/>
          </a:p>
          <a:p>
            <a:r>
              <a:rPr lang="fr-FR" sz="2000" i="1" dirty="0"/>
              <a:t>Young </a:t>
            </a:r>
            <a:r>
              <a:rPr lang="fr-FR" sz="2000" i="1" dirty="0" err="1"/>
              <a:t>generation</a:t>
            </a:r>
            <a:r>
              <a:rPr lang="fr-FR" sz="2000" i="1" dirty="0"/>
              <a:t> </a:t>
            </a:r>
            <a:r>
              <a:rPr lang="fr-FR" sz="2000" i="1" dirty="0" err="1"/>
              <a:t>should</a:t>
            </a:r>
            <a:r>
              <a:rPr lang="fr-FR" sz="2000" i="1" dirty="0"/>
              <a:t> </a:t>
            </a:r>
            <a:r>
              <a:rPr lang="fr-FR" sz="2000" i="1" dirty="0" err="1"/>
              <a:t>be</a:t>
            </a:r>
            <a:r>
              <a:rPr lang="fr-FR" sz="2000" i="1" dirty="0"/>
              <a:t> </a:t>
            </a:r>
            <a:r>
              <a:rPr lang="fr-FR" sz="2000" i="1" dirty="0" err="1"/>
              <a:t>trained</a:t>
            </a:r>
            <a:r>
              <a:rPr lang="fr-FR" sz="2000" i="1" dirty="0"/>
              <a:t> on </a:t>
            </a:r>
            <a:r>
              <a:rPr lang="fr-FR" sz="2000" i="1" dirty="0" err="1"/>
              <a:t>that</a:t>
            </a:r>
            <a:r>
              <a:rPr lang="fr-FR" sz="2000" i="1" dirty="0"/>
              <a:t> topic! </a:t>
            </a:r>
          </a:p>
        </p:txBody>
      </p:sp>
    </p:spTree>
    <p:extLst>
      <p:ext uri="{BB962C8B-B14F-4D97-AF65-F5344CB8AC3E}">
        <p14:creationId xmlns:p14="http://schemas.microsoft.com/office/powerpoint/2010/main" val="17927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Seismic data: heroic times before 1940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11</a:t>
            </a:fld>
            <a:endParaRPr lang="fr-FR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425" y="823767"/>
            <a:ext cx="3689350" cy="485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832" y="2668134"/>
            <a:ext cx="4103688" cy="3060700"/>
          </a:xfrm>
          <a:prstGeom prst="rect">
            <a:avLst/>
          </a:prstGeom>
          <a:noFill/>
          <a:ln/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6" y="1094921"/>
            <a:ext cx="41529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628650" y="5734669"/>
            <a:ext cx="33818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dirty="0" err="1" smtClean="0"/>
              <a:t>Fault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detection</a:t>
            </a:r>
            <a:r>
              <a:rPr lang="fr-FR" altLang="fr-FR" dirty="0" smtClean="0"/>
              <a:t> on </a:t>
            </a:r>
            <a:r>
              <a:rPr lang="fr-FR" altLang="fr-FR" dirty="0" err="1" smtClean="0"/>
              <a:t>paper</a:t>
            </a:r>
            <a:r>
              <a:rPr lang="fr-FR" altLang="fr-FR" dirty="0" smtClean="0"/>
              <a:t> plots</a:t>
            </a:r>
            <a:endParaRPr lang="fr-FR" altLang="fr-FR" dirty="0"/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3132138" y="3198359"/>
            <a:ext cx="863600" cy="720725"/>
          </a:xfrm>
          <a:prstGeom prst="ellips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65287" y="744639"/>
            <a:ext cx="29431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dirty="0" err="1" smtClean="0"/>
              <a:t>Interpretation</a:t>
            </a:r>
            <a:r>
              <a:rPr lang="fr-FR" altLang="fr-FR" dirty="0" smtClean="0"/>
              <a:t> cartoon (1921)</a:t>
            </a:r>
            <a:endParaRPr lang="fr-FR" altLang="fr-FR" dirty="0"/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7524750" y="2190296"/>
            <a:ext cx="1415143" cy="119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altLang="fr-FR" dirty="0" smtClean="0"/>
              <a:t>Head </a:t>
            </a:r>
            <a:r>
              <a:rPr lang="fr-FR" altLang="fr-FR" dirty="0" err="1" smtClean="0"/>
              <a:t>wave</a:t>
            </a:r>
            <a:r>
              <a:rPr lang="fr-FR" altLang="fr-FR" dirty="0" smtClean="0"/>
              <a:t>:</a:t>
            </a:r>
          </a:p>
          <a:p>
            <a:r>
              <a:rPr lang="fr-FR" altLang="fr-FR" dirty="0" err="1" smtClean="0"/>
              <a:t>Polarity</a:t>
            </a:r>
            <a:r>
              <a:rPr lang="fr-FR" altLang="fr-FR" dirty="0" smtClean="0"/>
              <a:t> as a </a:t>
            </a:r>
            <a:r>
              <a:rPr lang="fr-FR" altLang="fr-FR" dirty="0" err="1" smtClean="0"/>
              <a:t>salt</a:t>
            </a:r>
            <a:r>
              <a:rPr lang="fr-FR" altLang="fr-FR" dirty="0" smtClean="0"/>
              <a:t> proxy</a:t>
            </a:r>
          </a:p>
          <a:p>
            <a:endParaRPr lang="fr-FR" altLang="fr-FR" dirty="0"/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572000" y="5782293"/>
            <a:ext cx="3859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dirty="0" err="1" smtClean="0"/>
              <a:t>Three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sensors</a:t>
            </a:r>
            <a:r>
              <a:rPr lang="fr-FR" altLang="fr-FR" dirty="0" smtClean="0"/>
              <a:t> and an acquisition truck!</a:t>
            </a: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883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554" y="3316063"/>
            <a:ext cx="1864868" cy="310603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516" y="383188"/>
            <a:ext cx="4024602" cy="204870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854" y="3745580"/>
            <a:ext cx="4062393" cy="2713981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Hard life for field seismologists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12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138" y="344752"/>
            <a:ext cx="2369827" cy="30145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111" y="2459724"/>
            <a:ext cx="2085152" cy="258459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2435" y="877140"/>
            <a:ext cx="2207229" cy="190692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1323" y="402572"/>
            <a:ext cx="2946142" cy="20311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6843" y="5044647"/>
            <a:ext cx="2508601" cy="14019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256" y="3734639"/>
            <a:ext cx="2152286" cy="199742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1358" y="2365335"/>
            <a:ext cx="5831537" cy="1380245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7146247" y="5909770"/>
            <a:ext cx="1975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  <a:r>
              <a:rPr lang="fr-FR" dirty="0" smtClean="0"/>
              <a:t>ut in </a:t>
            </a:r>
            <a:r>
              <a:rPr lang="fr-FR" dirty="0" err="1" smtClean="0"/>
              <a:t>lovely</a:t>
            </a:r>
            <a:r>
              <a:rPr lang="fr-FR" dirty="0" smtClean="0"/>
              <a:t> places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852517" y="3856042"/>
            <a:ext cx="123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sheepfold</a:t>
            </a:r>
            <a:endParaRPr lang="fr-FR" dirty="0"/>
          </a:p>
        </p:txBody>
      </p:sp>
      <p:sp>
        <p:nvSpPr>
          <p:cNvPr id="23" name="Flèche vers le bas 22"/>
          <p:cNvSpPr/>
          <p:nvPr/>
        </p:nvSpPr>
        <p:spPr>
          <a:xfrm>
            <a:off x="4965895" y="4396125"/>
            <a:ext cx="158587" cy="441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e bas 24"/>
          <p:cNvSpPr/>
          <p:nvPr/>
        </p:nvSpPr>
        <p:spPr>
          <a:xfrm flipV="1">
            <a:off x="7237687" y="2398345"/>
            <a:ext cx="144229" cy="426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23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918541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Seismic wave recording … Academic world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13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97" y="730044"/>
            <a:ext cx="2436155" cy="181461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86384" y="452377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Smooking</a:t>
            </a:r>
            <a:r>
              <a:rPr lang="fr-FR" dirty="0" smtClean="0"/>
              <a:t> the </a:t>
            </a:r>
            <a:r>
              <a:rPr lang="fr-FR" dirty="0" err="1" smtClean="0"/>
              <a:t>drum</a:t>
            </a:r>
            <a:r>
              <a:rPr lang="fr-FR" dirty="0" smtClean="0"/>
              <a:t>!</a:t>
            </a:r>
            <a:endParaRPr lang="fr-FR" dirty="0"/>
          </a:p>
        </p:txBody>
      </p:sp>
      <p:grpSp>
        <p:nvGrpSpPr>
          <p:cNvPr id="22" name="Groupe 21"/>
          <p:cNvGrpSpPr/>
          <p:nvPr/>
        </p:nvGrpSpPr>
        <p:grpSpPr>
          <a:xfrm>
            <a:off x="5570940" y="753277"/>
            <a:ext cx="3477724" cy="2683811"/>
            <a:chOff x="5232183" y="2289561"/>
            <a:chExt cx="3477724" cy="2683811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266" y="2658893"/>
              <a:ext cx="3321427" cy="1872269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5293266" y="2289561"/>
              <a:ext cx="3416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Seismic</a:t>
              </a:r>
              <a:r>
                <a:rPr lang="fr-FR" dirty="0" smtClean="0"/>
                <a:t> </a:t>
              </a:r>
              <a:r>
                <a:rPr lang="fr-FR" dirty="0" err="1" smtClean="0"/>
                <a:t>array</a:t>
              </a:r>
              <a:r>
                <a:rPr lang="fr-FR" dirty="0" smtClean="0"/>
                <a:t> on </a:t>
              </a:r>
              <a:r>
                <a:rPr lang="fr-FR" dirty="0" err="1" smtClean="0"/>
                <a:t>Vesuvius</a:t>
              </a:r>
              <a:r>
                <a:rPr lang="fr-FR" dirty="0" smtClean="0"/>
                <a:t> </a:t>
              </a:r>
              <a:r>
                <a:rPr lang="fr-FR" dirty="0" err="1" smtClean="0"/>
                <a:t>summit</a:t>
              </a:r>
              <a:r>
                <a:rPr lang="fr-FR" dirty="0" smtClean="0"/>
                <a:t>!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5232183" y="4327041"/>
              <a:ext cx="3443591" cy="64633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Learning </a:t>
              </a:r>
              <a:r>
                <a:rPr lang="fr-FR" dirty="0" err="1" smtClean="0"/>
                <a:t>field</a:t>
              </a:r>
              <a:r>
                <a:rPr lang="fr-FR" dirty="0" smtClean="0"/>
                <a:t> challenges</a:t>
              </a:r>
            </a:p>
            <a:p>
              <a:pPr algn="ctr"/>
              <a:r>
                <a:rPr lang="fr-FR" dirty="0" smtClean="0"/>
                <a:t>Job </a:t>
              </a:r>
              <a:r>
                <a:rPr lang="fr-FR" dirty="0" err="1" smtClean="0"/>
                <a:t>done</a:t>
              </a:r>
              <a:r>
                <a:rPr lang="fr-FR" dirty="0" smtClean="0"/>
                <a:t> but </a:t>
              </a:r>
              <a:r>
                <a:rPr lang="fr-FR" dirty="0" err="1" smtClean="0"/>
                <a:t>clock</a:t>
              </a:r>
              <a:r>
                <a:rPr lang="fr-FR" dirty="0" smtClean="0"/>
                <a:t> synchro. KO!</a:t>
              </a:r>
              <a:endParaRPr lang="fr-FR" dirty="0"/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181107" y="2606132"/>
            <a:ext cx="17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</a:t>
            </a:r>
            <a:r>
              <a:rPr lang="fr-FR" dirty="0" err="1" smtClean="0"/>
              <a:t>student</a:t>
            </a:r>
            <a:r>
              <a:rPr lang="fr-FR" dirty="0" smtClean="0"/>
              <a:t> time</a:t>
            </a:r>
            <a:endParaRPr lang="fr-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118281" y="3219115"/>
            <a:ext cx="2624894" cy="2855428"/>
            <a:chOff x="32255" y="3500923"/>
            <a:chExt cx="2624894" cy="2855428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1949" y="3500923"/>
              <a:ext cx="1160509" cy="189754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456" y="4634362"/>
              <a:ext cx="1796017" cy="1256388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00517" y="5362172"/>
              <a:ext cx="856632" cy="958612"/>
            </a:xfrm>
            <a:prstGeom prst="rect">
              <a:avLst/>
            </a:prstGeom>
          </p:spPr>
        </p:pic>
        <p:sp>
          <p:nvSpPr>
            <p:cNvPr id="20" name="ZoneTexte 19"/>
            <p:cNvSpPr txBox="1"/>
            <p:nvPr/>
          </p:nvSpPr>
          <p:spPr>
            <a:xfrm>
              <a:off x="32255" y="5987019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My</a:t>
              </a:r>
              <a:r>
                <a:rPr lang="fr-FR" dirty="0" smtClean="0"/>
                <a:t> </a:t>
              </a:r>
              <a:r>
                <a:rPr lang="fr-FR" dirty="0" err="1" smtClean="0"/>
                <a:t>research</a:t>
              </a:r>
              <a:r>
                <a:rPr lang="fr-FR" dirty="0" smtClean="0"/>
                <a:t> time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91514" y="3819209"/>
              <a:ext cx="2027030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TGRS: STEF station</a:t>
              </a:r>
            </a:p>
            <a:p>
              <a:r>
                <a:rPr lang="fr-FR" dirty="0" smtClean="0"/>
                <a:t>in </a:t>
              </a:r>
              <a:r>
                <a:rPr lang="fr-FR" dirty="0" err="1" smtClean="0"/>
                <a:t>my</a:t>
              </a:r>
              <a:r>
                <a:rPr lang="fr-FR" dirty="0" smtClean="0"/>
                <a:t> </a:t>
              </a:r>
              <a:r>
                <a:rPr lang="fr-FR" dirty="0" err="1" smtClean="0"/>
                <a:t>family</a:t>
              </a:r>
              <a:r>
                <a:rPr lang="fr-FR" dirty="0" smtClean="0"/>
                <a:t> village</a:t>
              </a:r>
              <a:endParaRPr lang="fr-FR" dirty="0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5715378" y="495733"/>
            <a:ext cx="324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Hunting</a:t>
            </a:r>
            <a:r>
              <a:rPr lang="fr-FR" dirty="0" smtClean="0"/>
              <a:t> for amplitude variation?</a:t>
            </a:r>
            <a:endParaRPr lang="fr-FR" dirty="0"/>
          </a:p>
        </p:txBody>
      </p:sp>
      <p:grpSp>
        <p:nvGrpSpPr>
          <p:cNvPr id="31" name="Groupe 30"/>
          <p:cNvGrpSpPr/>
          <p:nvPr/>
        </p:nvGrpSpPr>
        <p:grpSpPr>
          <a:xfrm>
            <a:off x="5385593" y="3485079"/>
            <a:ext cx="1943636" cy="2929621"/>
            <a:chOff x="6772486" y="3500923"/>
            <a:chExt cx="1943636" cy="2929621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2486" y="3851311"/>
              <a:ext cx="1943636" cy="2579233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7002243" y="3500923"/>
              <a:ext cx="1386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LALA phase!</a:t>
              </a:r>
              <a:endParaRPr lang="fr-FR" dirty="0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0299" y="2584752"/>
            <a:ext cx="2661490" cy="3829948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 rot="1440780">
            <a:off x="268605" y="1201550"/>
            <a:ext cx="2587770" cy="369332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In </a:t>
            </a:r>
            <a:r>
              <a:rPr lang="fr-FR" dirty="0" err="1" smtClean="0"/>
              <a:t>Greece</a:t>
            </a:r>
            <a:r>
              <a:rPr lang="fr-FR" dirty="0" smtClean="0"/>
              <a:t> </a:t>
            </a:r>
            <a:r>
              <a:rPr lang="fr-FR" dirty="0" err="1" smtClean="0"/>
              <a:t>summer</a:t>
            </a:r>
            <a:r>
              <a:rPr lang="fr-FR" dirty="0" smtClean="0"/>
              <a:t> time!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3113134" y="1227512"/>
            <a:ext cx="2423675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Radio </a:t>
            </a:r>
            <a:r>
              <a:rPr lang="fr-FR" dirty="0" err="1" smtClean="0"/>
              <a:t>clock</a:t>
            </a:r>
            <a:r>
              <a:rPr lang="fr-FR" dirty="0" smtClean="0"/>
              <a:t> (&lt;1995) </a:t>
            </a:r>
          </a:p>
          <a:p>
            <a:pPr algn="ctr"/>
            <a:r>
              <a:rPr lang="fr-FR" dirty="0" smtClean="0"/>
              <a:t>to</a:t>
            </a:r>
          </a:p>
          <a:p>
            <a:pPr algn="ctr"/>
            <a:r>
              <a:rPr lang="fr-FR" dirty="0" smtClean="0"/>
              <a:t>GPS </a:t>
            </a:r>
            <a:r>
              <a:rPr lang="fr-FR" dirty="0" err="1" smtClean="0"/>
              <a:t>clock</a:t>
            </a:r>
            <a:r>
              <a:rPr lang="fr-FR" dirty="0" smtClean="0"/>
              <a:t> (&gt; 1995)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7451387" y="4085617"/>
            <a:ext cx="176394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A lot of fun, but</a:t>
            </a:r>
          </a:p>
          <a:p>
            <a:r>
              <a:rPr lang="fr-FR" sz="1600" dirty="0" err="1" smtClean="0"/>
              <a:t>take-away</a:t>
            </a:r>
            <a:r>
              <a:rPr lang="fr-FR" sz="1600" dirty="0" smtClean="0"/>
              <a:t> </a:t>
            </a:r>
            <a:r>
              <a:rPr lang="fr-FR" sz="1600" dirty="0" err="1" smtClean="0"/>
              <a:t>lesson</a:t>
            </a:r>
            <a:r>
              <a:rPr lang="fr-FR" sz="1600" dirty="0" smtClean="0"/>
              <a:t>:  </a:t>
            </a:r>
            <a:r>
              <a:rPr lang="fr-FR" sz="1600" dirty="0" err="1" smtClean="0"/>
              <a:t>professional</a:t>
            </a:r>
            <a:r>
              <a:rPr lang="fr-FR" sz="1600" dirty="0" smtClean="0"/>
              <a:t> experts </a:t>
            </a:r>
            <a:r>
              <a:rPr lang="fr-FR" sz="1600" dirty="0" err="1" smtClean="0"/>
              <a:t>needed</a:t>
            </a:r>
            <a:endParaRPr lang="fr-FR" sz="1600" dirty="0" smtClean="0"/>
          </a:p>
          <a:p>
            <a:r>
              <a:rPr lang="fr-FR" sz="1600" dirty="0" smtClean="0"/>
              <a:t>-&gt; </a:t>
            </a:r>
          </a:p>
          <a:p>
            <a:r>
              <a:rPr lang="fr-FR" sz="1600" dirty="0" smtClean="0"/>
              <a:t>Look at </a:t>
            </a:r>
            <a:r>
              <a:rPr lang="fr-FR" sz="1600" dirty="0" err="1" smtClean="0"/>
              <a:t>industrial</a:t>
            </a:r>
            <a:r>
              <a:rPr lang="fr-FR" sz="1600" dirty="0" smtClean="0"/>
              <a:t> </a:t>
            </a:r>
            <a:r>
              <a:rPr lang="fr-FR" sz="1600" dirty="0" err="1" smtClean="0"/>
              <a:t>datasets</a:t>
            </a:r>
            <a:r>
              <a:rPr lang="fr-FR" sz="1600" dirty="0" smtClean="0"/>
              <a:t> for </a:t>
            </a:r>
            <a:r>
              <a:rPr lang="fr-FR" sz="1600" dirty="0" err="1" smtClean="0"/>
              <a:t>crust</a:t>
            </a:r>
            <a:r>
              <a:rPr lang="fr-FR" sz="1600" dirty="0" smtClean="0"/>
              <a:t> </a:t>
            </a:r>
            <a:r>
              <a:rPr lang="fr-FR" sz="1600" dirty="0" err="1" smtClean="0"/>
              <a:t>imaging</a:t>
            </a:r>
            <a:endParaRPr lang="fr-FR" sz="1600" dirty="0"/>
          </a:p>
          <a:p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3463321" y="2654155"/>
            <a:ext cx="166436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True</a:t>
            </a:r>
            <a:r>
              <a:rPr lang="fr-FR" dirty="0" smtClean="0"/>
              <a:t> amplitude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30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Seismic data: modern time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14</a:t>
            </a:fld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02443" y="401453"/>
            <a:ext cx="912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High-</a:t>
            </a:r>
            <a:r>
              <a:rPr lang="fr-FR" sz="2400" dirty="0" err="1" smtClean="0"/>
              <a:t>quality</a:t>
            </a:r>
            <a:r>
              <a:rPr lang="fr-FR" sz="2400" dirty="0" smtClean="0"/>
              <a:t> data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unprecedent</a:t>
            </a:r>
            <a:r>
              <a:rPr lang="fr-FR" sz="2400" dirty="0" smtClean="0"/>
              <a:t> </a:t>
            </a:r>
            <a:r>
              <a:rPr lang="fr-FR" sz="2400" dirty="0" err="1" smtClean="0"/>
              <a:t>density</a:t>
            </a:r>
            <a:r>
              <a:rPr lang="fr-FR" sz="2400" dirty="0" smtClean="0"/>
              <a:t> of stations at </a:t>
            </a:r>
            <a:r>
              <a:rPr lang="fr-FR" sz="2400" dirty="0" err="1" smtClean="0"/>
              <a:t>various</a:t>
            </a:r>
            <a:r>
              <a:rPr lang="fr-FR" sz="2400" dirty="0" smtClean="0"/>
              <a:t> </a:t>
            </a:r>
            <a:r>
              <a:rPr lang="fr-FR" sz="2400" dirty="0" err="1" smtClean="0"/>
              <a:t>scales</a:t>
            </a:r>
            <a:endParaRPr lang="fr-FR" sz="2400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21470"/>
            <a:ext cx="2233253" cy="163488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347" y="4608875"/>
            <a:ext cx="2184138" cy="142994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702682" y="6261322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Seismics</a:t>
            </a:r>
            <a:endParaRPr lang="fr-FR" sz="2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02443" y="1154442"/>
            <a:ext cx="3203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Valhall</a:t>
            </a:r>
            <a:r>
              <a:rPr lang="fr-FR" dirty="0" smtClean="0"/>
              <a:t> </a:t>
            </a:r>
            <a:r>
              <a:rPr lang="fr-FR" dirty="0" err="1" smtClean="0"/>
              <a:t>experiment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50000 </a:t>
            </a:r>
            <a:r>
              <a:rPr lang="fr-FR" dirty="0" err="1" smtClean="0"/>
              <a:t>shots</a:t>
            </a:r>
            <a:r>
              <a:rPr lang="fr-FR" dirty="0" smtClean="0"/>
              <a:t>; 2300 </a:t>
            </a:r>
            <a:r>
              <a:rPr lang="fr-FR" dirty="0" err="1" smtClean="0"/>
              <a:t>receivers</a:t>
            </a:r>
            <a:endParaRPr lang="fr-FR" dirty="0" smtClean="0"/>
          </a:p>
          <a:p>
            <a:pPr algn="ctr"/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78985" y="4300585"/>
            <a:ext cx="232936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Moore ’s Law:</a:t>
            </a:r>
          </a:p>
          <a:p>
            <a:pPr algn="ctr"/>
            <a:r>
              <a:rPr lang="fr-FR" sz="1600" dirty="0" smtClean="0"/>
              <a:t> marine </a:t>
            </a:r>
            <a:r>
              <a:rPr lang="fr-FR" sz="1600" dirty="0" err="1" smtClean="0"/>
              <a:t>seismic</a:t>
            </a:r>
            <a:r>
              <a:rPr lang="fr-FR" sz="1600" dirty="0" smtClean="0"/>
              <a:t> </a:t>
            </a:r>
            <a:r>
              <a:rPr lang="fr-FR" sz="1600" dirty="0" err="1" smtClean="0"/>
              <a:t>channels</a:t>
            </a:r>
            <a:endParaRPr lang="fr-FR" sz="1600" dirty="0"/>
          </a:p>
        </p:txBody>
      </p:sp>
      <p:grpSp>
        <p:nvGrpSpPr>
          <p:cNvPr id="26" name="Groupe 25"/>
          <p:cNvGrpSpPr/>
          <p:nvPr/>
        </p:nvGrpSpPr>
        <p:grpSpPr>
          <a:xfrm>
            <a:off x="6549039" y="821041"/>
            <a:ext cx="2132107" cy="1398917"/>
            <a:chOff x="6080292" y="487178"/>
            <a:chExt cx="2725577" cy="1642405"/>
          </a:xfrm>
        </p:grpSpPr>
        <p:grpSp>
          <p:nvGrpSpPr>
            <p:cNvPr id="29" name="Groupe 28"/>
            <p:cNvGrpSpPr/>
            <p:nvPr/>
          </p:nvGrpSpPr>
          <p:grpSpPr>
            <a:xfrm>
              <a:off x="6080292" y="487178"/>
              <a:ext cx="2725577" cy="1642405"/>
              <a:chOff x="343354" y="943025"/>
              <a:chExt cx="3991883" cy="2801671"/>
            </a:xfrm>
          </p:grpSpPr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355" y="1064682"/>
                <a:ext cx="3991882" cy="2680014"/>
              </a:xfrm>
              <a:prstGeom prst="rect">
                <a:avLst/>
              </a:prstGeom>
              <a:noFill/>
              <a:ln w="18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32" name="ZoneTexte 31"/>
              <p:cNvSpPr txBox="1"/>
              <p:nvPr/>
            </p:nvSpPr>
            <p:spPr>
              <a:xfrm>
                <a:off x="343354" y="943025"/>
                <a:ext cx="1223652" cy="577517"/>
              </a:xfrm>
              <a:prstGeom prst="rect">
                <a:avLst/>
              </a:prstGeom>
              <a:solidFill>
                <a:schemeClr val="accent1">
                  <a:alpha val="49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600" dirty="0" err="1" smtClean="0"/>
                  <a:t>USarray</a:t>
                </a:r>
                <a:endParaRPr lang="fr-FR" sz="1600" dirty="0"/>
              </a:p>
            </p:txBody>
          </p:sp>
        </p:grpSp>
        <p:sp>
          <p:nvSpPr>
            <p:cNvPr id="33" name="ZoneTexte 32"/>
            <p:cNvSpPr txBox="1"/>
            <p:nvPr/>
          </p:nvSpPr>
          <p:spPr>
            <a:xfrm>
              <a:off x="8025995" y="584744"/>
              <a:ext cx="716179" cy="3280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>
              <a:noAutofit/>
            </a:bodyPr>
            <a:lstStyle/>
            <a:p>
              <a:r>
                <a:rPr lang="fr-FR" dirty="0" err="1" smtClean="0"/>
                <a:t>Done</a:t>
              </a:r>
              <a:r>
                <a:rPr lang="fr-FR" dirty="0" smtClean="0"/>
                <a:t>!</a:t>
              </a:r>
            </a:p>
            <a:p>
              <a:endParaRPr lang="fr-FR" dirty="0"/>
            </a:p>
          </p:txBody>
        </p:sp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555" y="2315252"/>
            <a:ext cx="3188194" cy="1479878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007" y="4214734"/>
            <a:ext cx="2036754" cy="2378529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6014335" y="3992808"/>
            <a:ext cx="3201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Mt St </a:t>
            </a:r>
            <a:r>
              <a:rPr lang="fr-FR" sz="1400" dirty="0" err="1" smtClean="0"/>
              <a:t>Helens</a:t>
            </a:r>
            <a:r>
              <a:rPr lang="fr-FR" sz="1400" dirty="0" smtClean="0"/>
              <a:t> (Hansen &amp; </a:t>
            </a:r>
            <a:r>
              <a:rPr lang="fr-FR" sz="1400" dirty="0" err="1" smtClean="0"/>
              <a:t>Schmandt</a:t>
            </a:r>
            <a:r>
              <a:rPr lang="fr-FR" sz="1400" dirty="0" smtClean="0"/>
              <a:t>, 2015)</a:t>
            </a:r>
            <a:endParaRPr lang="fr-FR" sz="1400" dirty="0"/>
          </a:p>
        </p:txBody>
      </p:sp>
      <p:sp>
        <p:nvSpPr>
          <p:cNvPr id="37" name="ZoneTexte 36"/>
          <p:cNvSpPr txBox="1"/>
          <p:nvPr/>
        </p:nvSpPr>
        <p:spPr>
          <a:xfrm>
            <a:off x="5661097" y="6259811"/>
            <a:ext cx="15937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Seismology</a:t>
            </a:r>
            <a:endParaRPr lang="fr-FR" sz="2400" dirty="0"/>
          </a:p>
        </p:txBody>
      </p:sp>
      <p:sp>
        <p:nvSpPr>
          <p:cNvPr id="38" name="ZoneTexte 37"/>
          <p:cNvSpPr txBox="1"/>
          <p:nvPr/>
        </p:nvSpPr>
        <p:spPr>
          <a:xfrm>
            <a:off x="5041498" y="3695661"/>
            <a:ext cx="4130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 Beach nodal </a:t>
            </a:r>
            <a:r>
              <a:rPr lang="fr-FR" sz="1400" dirty="0" err="1" smtClean="0"/>
              <a:t>array</a:t>
            </a:r>
            <a:r>
              <a:rPr lang="fr-FR" sz="1400" dirty="0" smtClean="0"/>
              <a:t> (Slater &amp; </a:t>
            </a:r>
            <a:r>
              <a:rPr lang="fr-FR" sz="1400" dirty="0" err="1" smtClean="0"/>
              <a:t>Hollis</a:t>
            </a:r>
            <a:r>
              <a:rPr lang="fr-FR" sz="1400" dirty="0" smtClean="0"/>
              <a:t>, 2012;Li et al, 2018)</a:t>
            </a:r>
            <a:endParaRPr lang="fr-FR" sz="1400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802" y="1802610"/>
            <a:ext cx="3043907" cy="2546576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3500416" y="1092390"/>
            <a:ext cx="2843701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New data?</a:t>
            </a:r>
          </a:p>
          <a:p>
            <a:pPr algn="ctr"/>
            <a:r>
              <a:rPr lang="fr-FR" sz="2400" dirty="0" smtClean="0"/>
              <a:t>New </a:t>
            </a:r>
            <a:r>
              <a:rPr lang="fr-FR" sz="2400" dirty="0" err="1" smtClean="0"/>
              <a:t>interpretation</a:t>
            </a:r>
            <a:r>
              <a:rPr lang="fr-FR" sz="2400" dirty="0" smtClean="0"/>
              <a:t>?</a:t>
            </a:r>
          </a:p>
          <a:p>
            <a:pPr algn="ctr"/>
            <a:r>
              <a:rPr lang="fr-FR" sz="2400" dirty="0" smtClean="0"/>
              <a:t>New </a:t>
            </a:r>
            <a:r>
              <a:rPr lang="fr-FR" sz="2400" dirty="0" err="1" smtClean="0"/>
              <a:t>methods</a:t>
            </a:r>
            <a:r>
              <a:rPr lang="fr-FR" sz="2400" dirty="0" smtClean="0"/>
              <a:t>?</a:t>
            </a:r>
            <a:endParaRPr lang="fr-FR" sz="2400" dirty="0"/>
          </a:p>
        </p:txBody>
      </p:sp>
      <p:sp>
        <p:nvSpPr>
          <p:cNvPr id="2" name="ZoneTexte 1"/>
          <p:cNvSpPr txBox="1"/>
          <p:nvPr/>
        </p:nvSpPr>
        <p:spPr>
          <a:xfrm rot="19793408">
            <a:off x="3597274" y="2956928"/>
            <a:ext cx="1653851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Alparray</a:t>
            </a:r>
            <a:endParaRPr lang="fr-FR" sz="2400" dirty="0" smtClean="0"/>
          </a:p>
          <a:p>
            <a:pPr algn="ctr"/>
            <a:r>
              <a:rPr lang="fr-FR" sz="2400" dirty="0" err="1" smtClean="0"/>
              <a:t>Chinesarray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2862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Nowadays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15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02" y="2285028"/>
            <a:ext cx="2944782" cy="216481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-70441" y="404888"/>
            <a:ext cx="6528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fr-FR" sz="3600" dirty="0" smtClean="0"/>
              <a:t>Dense </a:t>
            </a:r>
            <a:r>
              <a:rPr lang="fr-FR" sz="3600" dirty="0" err="1" smtClean="0"/>
              <a:t>seismic</a:t>
            </a:r>
            <a:r>
              <a:rPr lang="fr-FR" sz="3600" dirty="0" smtClean="0"/>
              <a:t> data</a:t>
            </a:r>
          </a:p>
          <a:p>
            <a:pPr marL="571500" indent="-571500" algn="ctr">
              <a:buFont typeface="Wingdings" panose="05000000000000000000" pitchFamily="2" charset="2"/>
              <a:buChar char="v"/>
            </a:pPr>
            <a:endParaRPr lang="fr-FR" sz="3600" dirty="0"/>
          </a:p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fr-FR" sz="3600" dirty="0" smtClean="0"/>
              <a:t>High computer </a:t>
            </a:r>
            <a:r>
              <a:rPr lang="fr-FR" sz="3600" dirty="0" err="1" smtClean="0"/>
              <a:t>capabilities</a:t>
            </a:r>
            <a:endParaRPr lang="fr-FR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3806757" y="2584940"/>
            <a:ext cx="4403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Better</a:t>
            </a:r>
            <a:r>
              <a:rPr lang="fr-FR" sz="2400" dirty="0" smtClean="0"/>
              <a:t> </a:t>
            </a:r>
            <a:r>
              <a:rPr lang="fr-FR" sz="2400" dirty="0" err="1" smtClean="0"/>
              <a:t>knowledge</a:t>
            </a:r>
            <a:r>
              <a:rPr lang="fr-FR" sz="2400" dirty="0" smtClean="0"/>
              <a:t>, </a:t>
            </a:r>
            <a:r>
              <a:rPr lang="fr-FR" sz="2400" dirty="0" err="1" smtClean="0"/>
              <a:t>better</a:t>
            </a:r>
            <a:r>
              <a:rPr lang="fr-FR" sz="2400" dirty="0" smtClean="0"/>
              <a:t> management of underground structures and </a:t>
            </a:r>
            <a:r>
              <a:rPr lang="fr-FR" sz="2400" dirty="0" err="1" smtClean="0"/>
              <a:t>resources</a:t>
            </a:r>
            <a:r>
              <a:rPr lang="fr-FR" sz="2400" dirty="0" smtClean="0"/>
              <a:t> (</a:t>
            </a:r>
            <a:r>
              <a:rPr lang="fr-FR" sz="2400" dirty="0" err="1" smtClean="0"/>
              <a:t>toward</a:t>
            </a:r>
            <a:r>
              <a:rPr lang="fr-FR" sz="2400" dirty="0" smtClean="0"/>
              <a:t> </a:t>
            </a:r>
            <a:r>
              <a:rPr lang="fr-FR" sz="2400" dirty="0" err="1" smtClean="0"/>
              <a:t>technical</a:t>
            </a:r>
            <a:r>
              <a:rPr lang="fr-FR" sz="2400" dirty="0" smtClean="0"/>
              <a:t> </a:t>
            </a:r>
            <a:r>
              <a:rPr lang="fr-FR" sz="2400" dirty="0" err="1" smtClean="0"/>
              <a:t>sustainability</a:t>
            </a:r>
            <a:r>
              <a:rPr lang="fr-FR" sz="2400" dirty="0" smtClean="0"/>
              <a:t> …)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92699" y="1994662"/>
            <a:ext cx="206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How </a:t>
            </a:r>
            <a:r>
              <a:rPr lang="fr-FR" dirty="0" err="1" smtClean="0"/>
              <a:t>lucky</a:t>
            </a:r>
            <a:r>
              <a:rPr lang="fr-FR" dirty="0" smtClean="0"/>
              <a:t> are </a:t>
            </a:r>
            <a:r>
              <a:rPr lang="fr-FR" dirty="0" err="1" smtClean="0"/>
              <a:t>you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8650" y="4668773"/>
            <a:ext cx="830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Before</a:t>
            </a:r>
            <a:r>
              <a:rPr lang="fr-FR" dirty="0" smtClean="0"/>
              <a:t> (</a:t>
            </a:r>
            <a:r>
              <a:rPr lang="fr-FR" dirty="0" err="1" smtClean="0"/>
              <a:t>my</a:t>
            </a:r>
            <a:r>
              <a:rPr lang="fr-FR" dirty="0" smtClean="0"/>
              <a:t> time) few data and </a:t>
            </a:r>
            <a:r>
              <a:rPr lang="fr-FR" dirty="0" err="1" smtClean="0"/>
              <a:t>limited</a:t>
            </a:r>
            <a:r>
              <a:rPr lang="fr-FR" dirty="0" smtClean="0"/>
              <a:t> computer </a:t>
            </a:r>
            <a:r>
              <a:rPr lang="fr-FR" dirty="0" err="1" smtClean="0"/>
              <a:t>resources</a:t>
            </a:r>
            <a:r>
              <a:rPr lang="fr-FR" dirty="0" smtClean="0"/>
              <a:t> (</a:t>
            </a:r>
            <a:r>
              <a:rPr lang="fr-FR" dirty="0" err="1" smtClean="0"/>
              <a:t>especially</a:t>
            </a:r>
            <a:r>
              <a:rPr lang="fr-FR" dirty="0" smtClean="0"/>
              <a:t> in France):</a:t>
            </a:r>
          </a:p>
          <a:p>
            <a:r>
              <a:rPr lang="fr-FR" dirty="0"/>
              <a:t>	</a:t>
            </a:r>
            <a:r>
              <a:rPr lang="fr-FR" dirty="0" smtClean="0"/>
              <a:t>							</a:t>
            </a:r>
            <a:r>
              <a:rPr lang="fr-FR" dirty="0" err="1" smtClean="0"/>
              <a:t>supercomputer</a:t>
            </a:r>
            <a:r>
              <a:rPr lang="fr-FR" dirty="0" smtClean="0"/>
              <a:t> ‘80s ~ Smartphone ‘10s 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328" y="491065"/>
            <a:ext cx="1211443" cy="104624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586" y="5298526"/>
            <a:ext cx="1702285" cy="105782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5798" y="5383506"/>
            <a:ext cx="2754752" cy="1057825"/>
          </a:xfrm>
          <a:prstGeom prst="rect">
            <a:avLst/>
          </a:prstGeom>
        </p:spPr>
      </p:pic>
      <p:sp>
        <p:nvSpPr>
          <p:cNvPr id="19" name="Flèche droite 18"/>
          <p:cNvSpPr/>
          <p:nvPr/>
        </p:nvSpPr>
        <p:spPr>
          <a:xfrm>
            <a:off x="3917004" y="5713379"/>
            <a:ext cx="1141379" cy="199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0667" y="853894"/>
            <a:ext cx="2806961" cy="1790646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7067267" y="503330"/>
            <a:ext cx="16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Sophia Antipolis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710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Expected resolution from seismic data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80294" y="1487419"/>
            <a:ext cx="33528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sz="135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70" y="3714929"/>
            <a:ext cx="3300721" cy="15184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87" y="3714928"/>
            <a:ext cx="3118132" cy="154370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341" y="4122730"/>
            <a:ext cx="1335881" cy="1007269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374861" y="882065"/>
            <a:ext cx="3063790" cy="1899142"/>
            <a:chOff x="499814" y="182380"/>
            <a:chExt cx="4085053" cy="2532189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814" y="769305"/>
              <a:ext cx="4085053" cy="1945264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1389355" y="182380"/>
              <a:ext cx="236926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Real medium</a:t>
              </a:r>
            </a:p>
          </p:txBody>
        </p:sp>
      </p:grpSp>
      <p:sp>
        <p:nvSpPr>
          <p:cNvPr id="19" name="Flèche droite 18"/>
          <p:cNvSpPr/>
          <p:nvPr/>
        </p:nvSpPr>
        <p:spPr>
          <a:xfrm>
            <a:off x="2255676" y="5343601"/>
            <a:ext cx="1931437" cy="195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0" name="ZoneTexte 19"/>
          <p:cNvSpPr txBox="1"/>
          <p:nvPr/>
        </p:nvSpPr>
        <p:spPr>
          <a:xfrm>
            <a:off x="713338" y="5758375"/>
            <a:ext cx="514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How far </a:t>
            </a:r>
            <a:r>
              <a:rPr lang="fr-FR" dirty="0" err="1" smtClean="0"/>
              <a:t>should</a:t>
            </a:r>
            <a:r>
              <a:rPr lang="fr-FR" dirty="0" smtClean="0"/>
              <a:t>/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/>
              <a:t>we</a:t>
            </a:r>
            <a:r>
              <a:rPr lang="fr-FR" dirty="0"/>
              <a:t> go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waves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668064" y="887008"/>
            <a:ext cx="44727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FF0000"/>
                </a:solidFill>
              </a:rPr>
              <a:t>Translucent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Earth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</a:p>
          <a:p>
            <a:endParaRPr lang="fr-FR" sz="2000" dirty="0"/>
          </a:p>
          <a:p>
            <a:r>
              <a:rPr lang="fr-FR" sz="2000" dirty="0" err="1"/>
              <a:t>Unaccessible</a:t>
            </a:r>
            <a:r>
              <a:rPr lang="fr-FR" sz="2000" dirty="0"/>
              <a:t> </a:t>
            </a:r>
            <a:r>
              <a:rPr lang="fr-FR" sz="2000" dirty="0" err="1"/>
              <a:t>target</a:t>
            </a:r>
            <a:r>
              <a:rPr lang="fr-FR" sz="2000" dirty="0"/>
              <a:t>?</a:t>
            </a:r>
          </a:p>
          <a:p>
            <a:r>
              <a:rPr lang="fr-FR" sz="2000" dirty="0" err="1"/>
              <a:t>Intrinsic</a:t>
            </a:r>
            <a:r>
              <a:rPr lang="fr-FR" sz="2000" dirty="0"/>
              <a:t> </a:t>
            </a:r>
            <a:r>
              <a:rPr lang="fr-FR" sz="2000" dirty="0" err="1"/>
              <a:t>remote</a:t>
            </a:r>
            <a:r>
              <a:rPr lang="fr-FR" sz="2000" dirty="0"/>
              <a:t> </a:t>
            </a:r>
            <a:r>
              <a:rPr lang="fr-FR" sz="2000" dirty="0" err="1"/>
              <a:t>sensing</a:t>
            </a:r>
            <a:r>
              <a:rPr lang="fr-FR" sz="2000" dirty="0"/>
              <a:t> limitation</a:t>
            </a:r>
          </a:p>
          <a:p>
            <a:r>
              <a:rPr lang="fr-FR" sz="2000" dirty="0" err="1"/>
              <a:t>Seismic</a:t>
            </a:r>
            <a:r>
              <a:rPr lang="fr-FR" sz="2000" dirty="0"/>
              <a:t> </a:t>
            </a:r>
            <a:r>
              <a:rPr lang="fr-FR" sz="2000" dirty="0" err="1"/>
              <a:t>finite</a:t>
            </a:r>
            <a:r>
              <a:rPr lang="fr-FR" sz="2000" dirty="0"/>
              <a:t> </a:t>
            </a:r>
            <a:r>
              <a:rPr lang="fr-FR" sz="2000" dirty="0" err="1"/>
              <a:t>frequency</a:t>
            </a:r>
            <a:r>
              <a:rPr lang="fr-FR" sz="2000" dirty="0"/>
              <a:t>  &amp; </a:t>
            </a:r>
            <a:r>
              <a:rPr lang="fr-FR" sz="2000" dirty="0" err="1"/>
              <a:t>attenuation</a:t>
            </a:r>
            <a:endParaRPr lang="fr-FR" sz="2000" dirty="0"/>
          </a:p>
        </p:txBody>
      </p:sp>
      <p:sp>
        <p:nvSpPr>
          <p:cNvPr id="24" name="Flèche courbée vers le haut 23"/>
          <p:cNvSpPr/>
          <p:nvPr/>
        </p:nvSpPr>
        <p:spPr>
          <a:xfrm>
            <a:off x="5653854" y="4496789"/>
            <a:ext cx="2631730" cy="39888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330333" y="3739688"/>
            <a:ext cx="173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Interpretation</a:t>
            </a:r>
            <a:r>
              <a:rPr lang="fr-FR" dirty="0"/>
              <a:t>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408432" y="2531934"/>
            <a:ext cx="159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smtClean="0"/>
              <a:t>information?</a:t>
            </a:r>
            <a:endParaRPr lang="fr-FR" dirty="0"/>
          </a:p>
        </p:txBody>
      </p:sp>
      <p:sp>
        <p:nvSpPr>
          <p:cNvPr id="12" name="Flèche vers le bas 11"/>
          <p:cNvSpPr/>
          <p:nvPr/>
        </p:nvSpPr>
        <p:spPr>
          <a:xfrm>
            <a:off x="8050142" y="3141173"/>
            <a:ext cx="181361" cy="612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ZoneTexte 15"/>
          <p:cNvSpPr txBox="1"/>
          <p:nvPr/>
        </p:nvSpPr>
        <p:spPr>
          <a:xfrm>
            <a:off x="1005741" y="2878735"/>
            <a:ext cx="180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Seismic</a:t>
            </a:r>
            <a:r>
              <a:rPr lang="fr-FR" dirty="0"/>
              <a:t> </a:t>
            </a:r>
            <a:r>
              <a:rPr lang="fr-FR" dirty="0" err="1"/>
              <a:t>imaging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5446316" y="6162323"/>
            <a:ext cx="27851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/>
              <a:t>Inspired</a:t>
            </a:r>
            <a:r>
              <a:rPr lang="fr-FR" sz="1350" dirty="0"/>
              <a:t> </a:t>
            </a:r>
            <a:r>
              <a:rPr lang="fr-FR" sz="1350" dirty="0" err="1"/>
              <a:t>from</a:t>
            </a:r>
            <a:r>
              <a:rPr lang="fr-FR" sz="1350" dirty="0"/>
              <a:t> </a:t>
            </a:r>
            <a:r>
              <a:rPr lang="fr-FR" sz="1350" dirty="0" err="1"/>
              <a:t>Romanowicz’s</a:t>
            </a:r>
            <a:r>
              <a:rPr lang="fr-FR" sz="1350" dirty="0"/>
              <a:t> lecture</a:t>
            </a: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16</a:t>
            </a:fld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603602" y="3362945"/>
            <a:ext cx="248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Travel</a:t>
            </a:r>
            <a:r>
              <a:rPr lang="fr-FR" dirty="0" smtClean="0"/>
              <a:t> time information?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3903556" y="3362945"/>
            <a:ext cx="24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Waveform</a:t>
            </a:r>
            <a:r>
              <a:rPr lang="fr-FR" dirty="0" smtClean="0"/>
              <a:t> information?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6318726" y="5281665"/>
            <a:ext cx="2747099" cy="646331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Beyond </a:t>
            </a:r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resolution</a:t>
            </a:r>
            <a:r>
              <a:rPr lang="fr-FR" dirty="0" smtClean="0"/>
              <a:t>: </a:t>
            </a:r>
          </a:p>
          <a:p>
            <a:pPr algn="ctr"/>
            <a:r>
              <a:rPr lang="fr-FR" dirty="0" err="1" smtClean="0"/>
              <a:t>dictionary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94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Seismic data: modern time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17</a:t>
            </a:fld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69035" y="1333314"/>
            <a:ext cx="91216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Industrial</a:t>
            </a:r>
            <a:r>
              <a:rPr lang="fr-FR" sz="2400" dirty="0" smtClean="0"/>
              <a:t> &amp; </a:t>
            </a:r>
            <a:r>
              <a:rPr lang="fr-FR" sz="2400" dirty="0" err="1" smtClean="0"/>
              <a:t>Academic</a:t>
            </a:r>
            <a:r>
              <a:rPr lang="fr-FR" sz="2400" dirty="0" smtClean="0"/>
              <a:t> </a:t>
            </a:r>
            <a:r>
              <a:rPr lang="fr-FR" sz="2400" dirty="0" err="1" smtClean="0"/>
              <a:t>communities</a:t>
            </a:r>
            <a:r>
              <a:rPr lang="fr-FR" sz="2400" dirty="0" smtClean="0"/>
              <a:t> </a:t>
            </a:r>
            <a:r>
              <a:rPr lang="fr-FR" sz="2400" dirty="0" err="1" smtClean="0"/>
              <a:t>interact</a:t>
            </a:r>
            <a:r>
              <a:rPr lang="fr-FR" sz="2400" dirty="0" smtClean="0"/>
              <a:t> more </a:t>
            </a:r>
            <a:r>
              <a:rPr lang="fr-FR" sz="2400" dirty="0" err="1" smtClean="0"/>
              <a:t>nowadays</a:t>
            </a:r>
            <a:r>
              <a:rPr lang="fr-FR" sz="2400" dirty="0" smtClean="0"/>
              <a:t> !!!</a:t>
            </a:r>
          </a:p>
          <a:p>
            <a:endParaRPr lang="fr-FR" sz="2400" dirty="0" smtClean="0"/>
          </a:p>
          <a:p>
            <a:endParaRPr lang="fr-FR" sz="2400" dirty="0"/>
          </a:p>
          <a:p>
            <a:pPr algn="ctr"/>
            <a:r>
              <a:rPr lang="fr-FR" sz="2400" dirty="0" err="1" smtClean="0">
                <a:solidFill>
                  <a:srgbClr val="FF0000"/>
                </a:solidFill>
              </a:rPr>
              <a:t>Pending</a:t>
            </a:r>
            <a:r>
              <a:rPr lang="fr-FR" sz="2400" dirty="0" smtClean="0">
                <a:solidFill>
                  <a:srgbClr val="FF0000"/>
                </a:solidFill>
              </a:rPr>
              <a:t> question:</a:t>
            </a:r>
          </a:p>
          <a:p>
            <a:pPr algn="ctr"/>
            <a:endParaRPr lang="fr-FR" sz="2400" dirty="0">
              <a:solidFill>
                <a:srgbClr val="FF0000"/>
              </a:solidFill>
            </a:endParaRPr>
          </a:p>
          <a:p>
            <a:pPr algn="ctr"/>
            <a:r>
              <a:rPr lang="fr-FR" sz="2400" dirty="0" smtClean="0">
                <a:solidFill>
                  <a:srgbClr val="FF0000"/>
                </a:solidFill>
              </a:rPr>
              <a:t>Are </a:t>
            </a:r>
            <a:r>
              <a:rPr lang="fr-FR" sz="2400" dirty="0" err="1" smtClean="0">
                <a:solidFill>
                  <a:srgbClr val="FF0000"/>
                </a:solidFill>
              </a:rPr>
              <a:t>we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extracting</a:t>
            </a:r>
            <a:r>
              <a:rPr lang="fr-FR" sz="2400" dirty="0" smtClean="0">
                <a:solidFill>
                  <a:srgbClr val="FF0000"/>
                </a:solidFill>
              </a:rPr>
              <a:t> all the information </a:t>
            </a:r>
          </a:p>
          <a:p>
            <a:pPr algn="ctr"/>
            <a:r>
              <a:rPr lang="fr-FR" sz="2400" dirty="0" err="1" smtClean="0">
                <a:solidFill>
                  <a:srgbClr val="FF0000"/>
                </a:solidFill>
              </a:rPr>
              <a:t>contained</a:t>
            </a:r>
            <a:r>
              <a:rPr lang="fr-FR" sz="2400" dirty="0" smtClean="0">
                <a:solidFill>
                  <a:srgbClr val="FF0000"/>
                </a:solidFill>
              </a:rPr>
              <a:t> in </a:t>
            </a:r>
            <a:r>
              <a:rPr lang="fr-FR" sz="2400" dirty="0" err="1" smtClean="0">
                <a:solidFill>
                  <a:srgbClr val="FF0000"/>
                </a:solidFill>
              </a:rPr>
              <a:t>these</a:t>
            </a:r>
            <a:r>
              <a:rPr lang="fr-FR" sz="2400" dirty="0" smtClean="0">
                <a:solidFill>
                  <a:srgbClr val="FF0000"/>
                </a:solidFill>
              </a:rPr>
              <a:t> massive high-</a:t>
            </a:r>
            <a:r>
              <a:rPr lang="fr-FR" sz="2400" dirty="0" err="1" smtClean="0">
                <a:solidFill>
                  <a:srgbClr val="FF0000"/>
                </a:solidFill>
              </a:rPr>
              <a:t>cost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datasets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endParaRPr lang="fr-FR" sz="2400" dirty="0" smtClean="0">
              <a:solidFill>
                <a:srgbClr val="FF0000"/>
              </a:solidFill>
            </a:endParaRPr>
          </a:p>
          <a:p>
            <a:pPr algn="ctr"/>
            <a:endParaRPr lang="fr-FR" sz="2400" dirty="0" smtClean="0">
              <a:solidFill>
                <a:srgbClr val="FF0000"/>
              </a:solidFill>
            </a:endParaRPr>
          </a:p>
          <a:p>
            <a:pPr algn="ctr"/>
            <a:endParaRPr lang="fr-FR" sz="2400" dirty="0">
              <a:solidFill>
                <a:srgbClr val="FF0000"/>
              </a:solidFill>
            </a:endParaRPr>
          </a:p>
          <a:p>
            <a:pPr algn="ctr"/>
            <a:r>
              <a:rPr lang="fr-FR" sz="2400" dirty="0" err="1" smtClean="0">
                <a:solidFill>
                  <a:srgbClr val="FF0000"/>
                </a:solidFill>
              </a:rPr>
              <a:t>Efficiently</a:t>
            </a:r>
            <a:r>
              <a:rPr lang="fr-FR" sz="2400" dirty="0" smtClean="0">
                <a:solidFill>
                  <a:srgbClr val="FF0000"/>
                </a:solidFill>
              </a:rPr>
              <a:t>, </a:t>
            </a:r>
            <a:r>
              <a:rPr lang="fr-FR" sz="2400" dirty="0" err="1" smtClean="0">
                <a:solidFill>
                  <a:srgbClr val="FF0000"/>
                </a:solidFill>
              </a:rPr>
              <a:t>precisely</a:t>
            </a:r>
            <a:r>
              <a:rPr lang="fr-FR" sz="2400" dirty="0" smtClean="0">
                <a:solidFill>
                  <a:srgbClr val="FF0000"/>
                </a:solidFill>
              </a:rPr>
              <a:t> and </a:t>
            </a:r>
            <a:r>
              <a:rPr lang="fr-FR" sz="2400" dirty="0" err="1" smtClean="0">
                <a:solidFill>
                  <a:srgbClr val="FF0000"/>
                </a:solidFill>
              </a:rPr>
              <a:t>timely</a:t>
            </a:r>
            <a:r>
              <a:rPr lang="fr-FR" sz="2400" dirty="0" smtClean="0">
                <a:solidFill>
                  <a:srgbClr val="FF0000"/>
                </a:solidFill>
              </a:rPr>
              <a:t>!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7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Upper crust: the 80’s dream!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18</a:t>
            </a:fld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501068" y="657934"/>
            <a:ext cx="701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Open body (# </a:t>
            </a:r>
            <a:r>
              <a:rPr lang="fr-FR" dirty="0" err="1" smtClean="0"/>
              <a:t>closed</a:t>
            </a:r>
            <a:r>
              <a:rPr lang="fr-FR" dirty="0" smtClean="0"/>
              <a:t> </a:t>
            </a:r>
            <a:r>
              <a:rPr lang="fr-FR" dirty="0" smtClean="0"/>
              <a:t>body </a:t>
            </a:r>
            <a:r>
              <a:rPr lang="fr-FR" dirty="0" err="1" smtClean="0"/>
              <a:t>such</a:t>
            </a:r>
            <a:r>
              <a:rPr lang="fr-FR" dirty="0" smtClean="0"/>
              <a:t> as the global </a:t>
            </a:r>
            <a:r>
              <a:rPr lang="fr-FR" dirty="0" err="1" smtClean="0"/>
              <a:t>Earth</a:t>
            </a:r>
            <a:r>
              <a:rPr lang="fr-FR" dirty="0" smtClean="0"/>
              <a:t>: exit normal modes)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300" y="533711"/>
            <a:ext cx="699215" cy="102420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551261" y="919417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 more </a:t>
            </a:r>
            <a:r>
              <a:rPr lang="fr-FR" dirty="0" err="1" smtClean="0"/>
              <a:t>guitar</a:t>
            </a:r>
            <a:r>
              <a:rPr lang="fr-FR" dirty="0" smtClean="0"/>
              <a:t>!</a:t>
            </a:r>
            <a:endParaRPr lang="fr-FR" dirty="0"/>
          </a:p>
        </p:txBody>
      </p:sp>
      <p:pic>
        <p:nvPicPr>
          <p:cNvPr id="16" name="Picture 7" descr="06 22 20 TARANTOL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035" y="1220232"/>
            <a:ext cx="588066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Odile_Gauthi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7" y="2159000"/>
            <a:ext cx="1020335" cy="134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7" y="3483165"/>
            <a:ext cx="1002874" cy="132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81" y="4780152"/>
            <a:ext cx="975492" cy="139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56" y="1975149"/>
            <a:ext cx="2892425" cy="183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1" y="3771047"/>
            <a:ext cx="2678113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2853543" y="1558818"/>
            <a:ext cx="180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dirty="0" err="1"/>
              <a:t>Synthetic</a:t>
            </a:r>
            <a:r>
              <a:rPr lang="fr-FR" altLang="fr-FR" dirty="0"/>
              <a:t> model</a:t>
            </a: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2373311" y="5778992"/>
            <a:ext cx="34123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altLang="fr-FR" dirty="0" err="1"/>
              <a:t>Reconstructed</a:t>
            </a:r>
            <a:r>
              <a:rPr lang="fr-FR" altLang="fr-FR" dirty="0"/>
              <a:t> model </a:t>
            </a:r>
            <a:r>
              <a:rPr lang="fr-FR" altLang="fr-FR" dirty="0" err="1"/>
              <a:t>using</a:t>
            </a:r>
            <a:r>
              <a:rPr lang="fr-FR" altLang="fr-FR" dirty="0"/>
              <a:t> gradient </a:t>
            </a:r>
            <a:r>
              <a:rPr lang="fr-FR" altLang="fr-FR" dirty="0" err="1"/>
              <a:t>with</a:t>
            </a:r>
            <a:r>
              <a:rPr lang="fr-FR" altLang="fr-FR" dirty="0"/>
              <a:t> 5 </a:t>
            </a:r>
            <a:r>
              <a:rPr lang="fr-FR" altLang="fr-FR" dirty="0" err="1"/>
              <a:t>iterations</a:t>
            </a:r>
            <a:endParaRPr lang="fr-FR" altLang="fr-FR" dirty="0"/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5508274" y="4998369"/>
            <a:ext cx="2846387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altLang="fr-FR" sz="1400" dirty="0"/>
              <a:t>CRAY-1 </a:t>
            </a:r>
            <a:r>
              <a:rPr lang="fr-FR" altLang="fr-FR" sz="1400" dirty="0" err="1"/>
              <a:t>resources</a:t>
            </a:r>
            <a:r>
              <a:rPr lang="fr-FR" altLang="fr-FR" sz="1400" dirty="0"/>
              <a:t>: </a:t>
            </a:r>
          </a:p>
          <a:p>
            <a:pPr algn="ctr">
              <a:spcBef>
                <a:spcPct val="50000"/>
              </a:spcBef>
            </a:pPr>
            <a:r>
              <a:rPr lang="fr-FR" altLang="fr-FR" sz="1400" dirty="0" err="1"/>
              <a:t>Only</a:t>
            </a:r>
            <a:r>
              <a:rPr lang="fr-FR" altLang="fr-FR" sz="1400" dirty="0"/>
              <a:t> </a:t>
            </a:r>
            <a:r>
              <a:rPr lang="fr-FR" altLang="fr-FR" sz="1400" dirty="0" err="1"/>
              <a:t>acoustic</a:t>
            </a:r>
            <a:r>
              <a:rPr lang="fr-FR" altLang="fr-FR" sz="1400" dirty="0"/>
              <a:t> case; not </a:t>
            </a:r>
            <a:r>
              <a:rPr lang="fr-FR" altLang="fr-FR" sz="1400" dirty="0" err="1"/>
              <a:t>enough</a:t>
            </a:r>
            <a:r>
              <a:rPr lang="fr-FR" altLang="fr-FR" sz="1400" dirty="0"/>
              <a:t> memory; a lot of I/O </a:t>
            </a:r>
            <a:r>
              <a:rPr lang="fr-FR" altLang="fr-FR" sz="1400" dirty="0" smtClean="0"/>
              <a:t>(</a:t>
            </a:r>
            <a:r>
              <a:rPr lang="fr-FR" altLang="fr-FR" sz="1400" dirty="0" err="1" smtClean="0"/>
              <a:t>my</a:t>
            </a:r>
            <a:r>
              <a:rPr lang="fr-FR" altLang="fr-FR" sz="1400" dirty="0" smtClean="0"/>
              <a:t> </a:t>
            </a:r>
            <a:r>
              <a:rPr lang="fr-FR" altLang="fr-FR" sz="1400" dirty="0" err="1" smtClean="0"/>
              <a:t>own</a:t>
            </a:r>
            <a:r>
              <a:rPr lang="fr-FR" altLang="fr-FR" sz="1400" dirty="0" smtClean="0"/>
              <a:t> </a:t>
            </a:r>
            <a:r>
              <a:rPr lang="fr-FR" altLang="fr-FR" sz="1400" dirty="0" err="1" smtClean="0"/>
              <a:t>virtual</a:t>
            </a:r>
            <a:r>
              <a:rPr lang="fr-FR" altLang="fr-FR" sz="1400" dirty="0" smtClean="0"/>
              <a:t> memory </a:t>
            </a:r>
            <a:r>
              <a:rPr lang="fr-FR" altLang="fr-FR" sz="1400" dirty="0" err="1" smtClean="0"/>
              <a:t>tool</a:t>
            </a:r>
            <a:r>
              <a:rPr lang="fr-FR" altLang="fr-FR" sz="1400" dirty="0"/>
              <a:t> </a:t>
            </a:r>
            <a:r>
              <a:rPr lang="fr-FR" altLang="fr-FR" sz="1400" dirty="0" smtClean="0"/>
              <a:t>…); </a:t>
            </a:r>
            <a:r>
              <a:rPr lang="fr-FR" altLang="fr-FR" sz="1400" dirty="0"/>
              <a:t>few </a:t>
            </a:r>
            <a:r>
              <a:rPr lang="fr-FR" altLang="fr-FR" sz="1400" dirty="0" err="1"/>
              <a:t>iterations</a:t>
            </a:r>
            <a:r>
              <a:rPr lang="fr-FR" altLang="fr-FR" sz="1400" dirty="0"/>
              <a:t> </a:t>
            </a:r>
            <a:r>
              <a:rPr lang="fr-FR" altLang="fr-FR" sz="1400" dirty="0" err="1"/>
              <a:t>using</a:t>
            </a:r>
            <a:r>
              <a:rPr lang="fr-FR" altLang="fr-FR" sz="1400" dirty="0"/>
              <a:t> gradient </a:t>
            </a:r>
            <a:r>
              <a:rPr lang="fr-FR" altLang="fr-FR" sz="1400" dirty="0" err="1"/>
              <a:t>method</a:t>
            </a:r>
            <a:r>
              <a:rPr lang="fr-FR" altLang="fr-FR" sz="1400" dirty="0"/>
              <a:t> …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854298" y="1582049"/>
            <a:ext cx="40917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French </a:t>
            </a:r>
            <a:r>
              <a:rPr lang="fr-FR" dirty="0" err="1"/>
              <a:t>M</a:t>
            </a:r>
            <a:r>
              <a:rPr lang="fr-FR" dirty="0" err="1" smtClean="0"/>
              <a:t>athematical</a:t>
            </a:r>
            <a:r>
              <a:rPr lang="fr-FR" dirty="0" smtClean="0"/>
              <a:t> </a:t>
            </a:r>
            <a:r>
              <a:rPr lang="fr-FR" dirty="0" err="1" smtClean="0"/>
              <a:t>Community</a:t>
            </a:r>
            <a:endParaRPr lang="fr-FR" dirty="0" smtClean="0"/>
          </a:p>
          <a:p>
            <a:endParaRPr lang="fr-FR" dirty="0" smtClean="0"/>
          </a:p>
          <a:p>
            <a:r>
              <a:rPr lang="fr-FR" b="1" dirty="0" smtClean="0"/>
              <a:t>Optimal control of </a:t>
            </a:r>
            <a:r>
              <a:rPr lang="fr-FR" b="1" dirty="0" err="1" smtClean="0"/>
              <a:t>parameters</a:t>
            </a:r>
            <a:r>
              <a:rPr lang="fr-FR" b="1" dirty="0" smtClean="0"/>
              <a:t> </a:t>
            </a:r>
            <a:r>
              <a:rPr lang="fr-FR" dirty="0" err="1" smtClean="0"/>
              <a:t>investigated</a:t>
            </a:r>
            <a:r>
              <a:rPr lang="fr-FR" dirty="0" smtClean="0"/>
              <a:t> </a:t>
            </a:r>
            <a:r>
              <a:rPr lang="fr-FR" dirty="0" smtClean="0"/>
              <a:t>by </a:t>
            </a:r>
            <a:r>
              <a:rPr lang="fr-FR" dirty="0" smtClean="0"/>
              <a:t>Lions (1968</a:t>
            </a:r>
            <a:r>
              <a:rPr lang="fr-FR" dirty="0" smtClean="0"/>
              <a:t>),</a:t>
            </a:r>
          </a:p>
          <a:p>
            <a:r>
              <a:rPr lang="fr-FR" dirty="0" err="1" smtClean="0"/>
              <a:t>Chavent</a:t>
            </a:r>
            <a:r>
              <a:rPr lang="fr-FR" dirty="0" smtClean="0"/>
              <a:t> </a:t>
            </a:r>
            <a:r>
              <a:rPr lang="fr-FR" dirty="0" smtClean="0"/>
              <a:t>(1974), </a:t>
            </a:r>
            <a:r>
              <a:rPr lang="fr-FR" dirty="0" err="1" smtClean="0"/>
              <a:t>Bamberger</a:t>
            </a:r>
            <a:r>
              <a:rPr lang="fr-FR" dirty="0" smtClean="0"/>
              <a:t> et al (1977), </a:t>
            </a:r>
            <a:r>
              <a:rPr lang="fr-FR" dirty="0" err="1" smtClean="0"/>
              <a:t>Lailly</a:t>
            </a:r>
            <a:r>
              <a:rPr lang="fr-FR" dirty="0"/>
              <a:t> </a:t>
            </a:r>
            <a:r>
              <a:rPr lang="fr-FR" dirty="0" smtClean="0"/>
              <a:t>(1984), and </a:t>
            </a:r>
            <a:r>
              <a:rPr lang="fr-FR" dirty="0" err="1" smtClean="0"/>
              <a:t>finally</a:t>
            </a:r>
            <a:r>
              <a:rPr lang="fr-FR" dirty="0" smtClean="0"/>
              <a:t> </a:t>
            </a:r>
            <a:r>
              <a:rPr lang="fr-FR" dirty="0" err="1" smtClean="0"/>
              <a:t>Tarantola</a:t>
            </a:r>
            <a:r>
              <a:rPr lang="fr-FR" dirty="0" smtClean="0"/>
              <a:t> (1984)</a:t>
            </a:r>
          </a:p>
          <a:p>
            <a:endParaRPr lang="fr-FR" dirty="0"/>
          </a:p>
          <a:p>
            <a:r>
              <a:rPr lang="fr-FR" dirty="0" smtClean="0"/>
              <a:t>More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ten</a:t>
            </a:r>
            <a:r>
              <a:rPr lang="fr-FR" dirty="0" smtClean="0"/>
              <a:t> </a:t>
            </a:r>
            <a:r>
              <a:rPr lang="fr-FR" dirty="0" err="1" smtClean="0"/>
              <a:t>years</a:t>
            </a:r>
            <a:r>
              <a:rPr lang="fr-FR" dirty="0" smtClean="0"/>
              <a:t> for a slow percolation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mathematics</a:t>
            </a:r>
            <a:r>
              <a:rPr lang="fr-FR" dirty="0" smtClean="0"/>
              <a:t> to </a:t>
            </a:r>
            <a:r>
              <a:rPr lang="fr-FR" dirty="0" err="1" smtClean="0"/>
              <a:t>geology</a:t>
            </a:r>
            <a:r>
              <a:rPr lang="fr-FR" dirty="0"/>
              <a:t> 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75500" y="1901865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Odile Gautier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44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Upper crust!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19</a:t>
            </a:fld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501068" y="657934"/>
            <a:ext cx="701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Open body (# close body </a:t>
            </a:r>
            <a:r>
              <a:rPr lang="fr-FR" dirty="0" err="1" smtClean="0"/>
              <a:t>such</a:t>
            </a:r>
            <a:r>
              <a:rPr lang="fr-FR" dirty="0" smtClean="0"/>
              <a:t> as the global </a:t>
            </a:r>
            <a:r>
              <a:rPr lang="fr-FR" dirty="0" err="1" smtClean="0"/>
              <a:t>Earth</a:t>
            </a:r>
            <a:r>
              <a:rPr lang="fr-FR" dirty="0" smtClean="0"/>
              <a:t>: exit normal modes)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300" y="533711"/>
            <a:ext cx="699215" cy="102420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408102" y="1110882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 more </a:t>
            </a:r>
            <a:r>
              <a:rPr lang="fr-FR" dirty="0" err="1" smtClean="0"/>
              <a:t>guitar</a:t>
            </a:r>
            <a:r>
              <a:rPr lang="fr-FR" dirty="0" smtClean="0"/>
              <a:t>!</a:t>
            </a:r>
            <a:endParaRPr lang="fr-FR" dirty="0"/>
          </a:p>
        </p:txBody>
      </p:sp>
      <p:pic>
        <p:nvPicPr>
          <p:cNvPr id="16" name="Picture 7" descr="06 22 20 TARANTOL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035" y="1220232"/>
            <a:ext cx="588066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Odile_Gauthi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7" y="2159000"/>
            <a:ext cx="1020335" cy="134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7" y="3483165"/>
            <a:ext cx="1002874" cy="132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81" y="4780152"/>
            <a:ext cx="975492" cy="139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56" y="1975149"/>
            <a:ext cx="2892425" cy="183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1" y="3771047"/>
            <a:ext cx="2678113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2853543" y="1558818"/>
            <a:ext cx="180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dirty="0" err="1"/>
              <a:t>Synthetic</a:t>
            </a:r>
            <a:r>
              <a:rPr lang="fr-FR" altLang="fr-FR" dirty="0"/>
              <a:t> model</a:t>
            </a: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2373311" y="5778992"/>
            <a:ext cx="34123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altLang="fr-FR" dirty="0" err="1"/>
              <a:t>Reconstructed</a:t>
            </a:r>
            <a:r>
              <a:rPr lang="fr-FR" altLang="fr-FR" dirty="0"/>
              <a:t> model </a:t>
            </a:r>
            <a:r>
              <a:rPr lang="fr-FR" altLang="fr-FR" dirty="0" err="1"/>
              <a:t>using</a:t>
            </a:r>
            <a:r>
              <a:rPr lang="fr-FR" altLang="fr-FR" dirty="0"/>
              <a:t> gradient </a:t>
            </a:r>
            <a:r>
              <a:rPr lang="fr-FR" altLang="fr-FR" dirty="0" err="1"/>
              <a:t>with</a:t>
            </a:r>
            <a:r>
              <a:rPr lang="fr-FR" altLang="fr-FR" dirty="0"/>
              <a:t> 5 </a:t>
            </a:r>
            <a:r>
              <a:rPr lang="fr-FR" altLang="fr-FR" dirty="0" err="1"/>
              <a:t>iterations</a:t>
            </a:r>
            <a:endParaRPr lang="fr-FR" altLang="fr-FR" dirty="0"/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5508274" y="4998369"/>
            <a:ext cx="2846387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altLang="fr-FR" sz="1400" dirty="0"/>
              <a:t>CRAY-1 </a:t>
            </a:r>
            <a:r>
              <a:rPr lang="fr-FR" altLang="fr-FR" sz="1400" dirty="0" err="1"/>
              <a:t>resources</a:t>
            </a:r>
            <a:r>
              <a:rPr lang="fr-FR" altLang="fr-FR" sz="1400" dirty="0"/>
              <a:t>: </a:t>
            </a:r>
          </a:p>
          <a:p>
            <a:pPr algn="ctr">
              <a:spcBef>
                <a:spcPct val="50000"/>
              </a:spcBef>
            </a:pPr>
            <a:r>
              <a:rPr lang="fr-FR" altLang="fr-FR" sz="1400" dirty="0" err="1"/>
              <a:t>Only</a:t>
            </a:r>
            <a:r>
              <a:rPr lang="fr-FR" altLang="fr-FR" sz="1400" dirty="0"/>
              <a:t> </a:t>
            </a:r>
            <a:r>
              <a:rPr lang="fr-FR" altLang="fr-FR" sz="1400" dirty="0" err="1"/>
              <a:t>acoustic</a:t>
            </a:r>
            <a:r>
              <a:rPr lang="fr-FR" altLang="fr-FR" sz="1400" dirty="0"/>
              <a:t> case; not </a:t>
            </a:r>
            <a:r>
              <a:rPr lang="fr-FR" altLang="fr-FR" sz="1400" dirty="0" err="1"/>
              <a:t>enough</a:t>
            </a:r>
            <a:r>
              <a:rPr lang="fr-FR" altLang="fr-FR" sz="1400" dirty="0"/>
              <a:t> memory; a lot of I/O …; few </a:t>
            </a:r>
            <a:r>
              <a:rPr lang="fr-FR" altLang="fr-FR" sz="1400" dirty="0" err="1"/>
              <a:t>iterations</a:t>
            </a:r>
            <a:r>
              <a:rPr lang="fr-FR" altLang="fr-FR" sz="1400" dirty="0"/>
              <a:t> </a:t>
            </a:r>
            <a:r>
              <a:rPr lang="fr-FR" altLang="fr-FR" sz="1400" dirty="0" err="1"/>
              <a:t>using</a:t>
            </a:r>
            <a:r>
              <a:rPr lang="fr-FR" altLang="fr-FR" sz="1400" dirty="0"/>
              <a:t> gradient </a:t>
            </a:r>
            <a:r>
              <a:rPr lang="fr-FR" altLang="fr-FR" sz="1400" dirty="0" err="1"/>
              <a:t>method</a:t>
            </a:r>
            <a:r>
              <a:rPr lang="fr-FR" altLang="fr-FR" sz="1400" dirty="0"/>
              <a:t> …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265736" y="1676111"/>
            <a:ext cx="3741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 </a:t>
            </a:r>
            <a:r>
              <a:rPr lang="fr-FR" dirty="0" err="1" smtClean="0"/>
              <a:t>from</a:t>
            </a:r>
            <a:r>
              <a:rPr lang="fr-FR" dirty="0" smtClean="0"/>
              <a:t> French </a:t>
            </a:r>
            <a:r>
              <a:rPr lang="fr-FR" dirty="0" err="1"/>
              <a:t>M</a:t>
            </a:r>
            <a:r>
              <a:rPr lang="fr-FR" dirty="0" err="1" smtClean="0"/>
              <a:t>athematical</a:t>
            </a:r>
            <a:r>
              <a:rPr lang="fr-FR" dirty="0" smtClean="0"/>
              <a:t> </a:t>
            </a:r>
            <a:r>
              <a:rPr lang="fr-FR" dirty="0" err="1" smtClean="0"/>
              <a:t>Community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Optimal control of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investigated</a:t>
            </a:r>
            <a:r>
              <a:rPr lang="fr-FR" dirty="0" smtClean="0"/>
              <a:t> </a:t>
            </a:r>
          </a:p>
          <a:p>
            <a:r>
              <a:rPr lang="fr-FR" dirty="0"/>
              <a:t>b</a:t>
            </a:r>
            <a:r>
              <a:rPr lang="fr-FR" dirty="0" smtClean="0"/>
              <a:t>y Lions (1968), </a:t>
            </a:r>
            <a:r>
              <a:rPr lang="fr-FR" dirty="0" err="1" smtClean="0"/>
              <a:t>Chavent</a:t>
            </a:r>
            <a:r>
              <a:rPr lang="fr-FR" dirty="0" smtClean="0"/>
              <a:t> (1974), </a:t>
            </a:r>
            <a:r>
              <a:rPr lang="fr-FR" dirty="0" err="1" smtClean="0"/>
              <a:t>Bamberger</a:t>
            </a:r>
            <a:r>
              <a:rPr lang="fr-FR" dirty="0" smtClean="0"/>
              <a:t> et al (1977), </a:t>
            </a:r>
            <a:r>
              <a:rPr lang="fr-FR" dirty="0" err="1" smtClean="0"/>
              <a:t>Lailly</a:t>
            </a:r>
            <a:r>
              <a:rPr lang="fr-FR" dirty="0"/>
              <a:t> </a:t>
            </a:r>
            <a:r>
              <a:rPr lang="fr-FR" dirty="0" smtClean="0"/>
              <a:t>(1984), and </a:t>
            </a:r>
            <a:r>
              <a:rPr lang="fr-FR" dirty="0" err="1" smtClean="0"/>
              <a:t>finally</a:t>
            </a:r>
            <a:r>
              <a:rPr lang="fr-FR" dirty="0" smtClean="0"/>
              <a:t> </a:t>
            </a:r>
            <a:r>
              <a:rPr lang="fr-FR" dirty="0" err="1" smtClean="0"/>
              <a:t>Tarantola</a:t>
            </a:r>
            <a:r>
              <a:rPr lang="fr-FR" dirty="0" smtClean="0"/>
              <a:t> (1984)</a:t>
            </a:r>
          </a:p>
          <a:p>
            <a:endParaRPr lang="fr-FR" dirty="0"/>
          </a:p>
          <a:p>
            <a:r>
              <a:rPr lang="fr-FR" dirty="0" err="1" smtClean="0"/>
              <a:t>Ten</a:t>
            </a:r>
            <a:r>
              <a:rPr lang="fr-FR" dirty="0" smtClean="0"/>
              <a:t> </a:t>
            </a:r>
            <a:r>
              <a:rPr lang="fr-FR" dirty="0" err="1" smtClean="0"/>
              <a:t>years</a:t>
            </a:r>
            <a:r>
              <a:rPr lang="fr-FR" dirty="0" smtClean="0"/>
              <a:t> for a slow percolation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mathematics</a:t>
            </a:r>
            <a:r>
              <a:rPr lang="fr-FR" dirty="0" smtClean="0"/>
              <a:t> to </a:t>
            </a:r>
            <a:r>
              <a:rPr lang="fr-FR" dirty="0" err="1" smtClean="0"/>
              <a:t>geology</a:t>
            </a:r>
            <a:r>
              <a:rPr lang="fr-FR" dirty="0"/>
              <a:t> 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>
          <a:xfrm rot="19578212">
            <a:off x="2020358" y="2451668"/>
            <a:ext cx="6975834" cy="13255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6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fr-FR" sz="4000" dirty="0" smtClean="0"/>
              <a:t>FULL WAVEFORM INVERSION!</a:t>
            </a:r>
            <a:br>
              <a:rPr lang="fr-FR" altLang="fr-FR" sz="4000" dirty="0" smtClean="0"/>
            </a:br>
            <a:r>
              <a:rPr lang="fr-FR" altLang="fr-FR" sz="4000" dirty="0" smtClean="0"/>
              <a:t>A </a:t>
            </a:r>
            <a:r>
              <a:rPr lang="fr-FR" altLang="fr-FR" sz="4000" dirty="0" err="1" smtClean="0"/>
              <a:t>dream</a:t>
            </a:r>
            <a:r>
              <a:rPr lang="fr-FR" altLang="fr-FR" sz="4000" dirty="0" smtClean="0"/>
              <a:t> at </a:t>
            </a:r>
            <a:r>
              <a:rPr lang="fr-FR" altLang="fr-FR" sz="4000" dirty="0" err="1" smtClean="0"/>
              <a:t>that</a:t>
            </a:r>
            <a:r>
              <a:rPr lang="fr-FR" altLang="fr-FR" sz="4000" dirty="0" smtClean="0"/>
              <a:t> time (1985)</a:t>
            </a:r>
            <a:endParaRPr lang="fr-FR" altLang="fr-FR" sz="4000" dirty="0"/>
          </a:p>
        </p:txBody>
      </p:sp>
    </p:spTree>
    <p:extLst>
      <p:ext uri="{BB962C8B-B14F-4D97-AF65-F5344CB8AC3E}">
        <p14:creationId xmlns:p14="http://schemas.microsoft.com/office/powerpoint/2010/main" val="20679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Waves: attractive &amp; vanishing object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2</a:t>
            </a:fld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5" y="614549"/>
            <a:ext cx="1473400" cy="153074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015453" y="737738"/>
            <a:ext cx="40780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</a:t>
            </a:r>
            <a:r>
              <a:rPr lang="fr-FR" dirty="0" err="1" smtClean="0"/>
              <a:t>personal</a:t>
            </a:r>
            <a:r>
              <a:rPr lang="fr-FR" dirty="0" smtClean="0"/>
              <a:t> 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 smtClean="0"/>
              <a:t>interest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Waves</a:t>
            </a:r>
            <a:r>
              <a:rPr lang="fr-FR" dirty="0" smtClean="0"/>
              <a:t> (</a:t>
            </a:r>
            <a:r>
              <a:rPr lang="fr-FR" dirty="0" err="1" smtClean="0"/>
              <a:t>optical</a:t>
            </a:r>
            <a:r>
              <a:rPr lang="fr-FR" dirty="0" smtClean="0"/>
              <a:t>, </a:t>
            </a:r>
            <a:r>
              <a:rPr lang="fr-FR" dirty="0" err="1" smtClean="0"/>
              <a:t>acoustic</a:t>
            </a:r>
            <a:r>
              <a:rPr lang="fr-FR" dirty="0" smtClean="0"/>
              <a:t>, </a:t>
            </a:r>
            <a:r>
              <a:rPr lang="fr-FR" dirty="0" err="1" smtClean="0"/>
              <a:t>elastic</a:t>
            </a:r>
            <a:r>
              <a:rPr lang="fr-FR" dirty="0" smtClean="0"/>
              <a:t>):</a:t>
            </a:r>
          </a:p>
          <a:p>
            <a:r>
              <a:rPr lang="fr-FR" dirty="0" smtClean="0"/>
              <a:t>	unique communication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away</a:t>
            </a:r>
            <a:endParaRPr lang="fr-FR" dirty="0" smtClean="0"/>
          </a:p>
          <a:p>
            <a:r>
              <a:rPr lang="fr-FR" dirty="0" smtClean="0"/>
              <a:t>	unique </a:t>
            </a:r>
            <a:r>
              <a:rPr lang="fr-FR" dirty="0" err="1" smtClean="0"/>
              <a:t>probing</a:t>
            </a:r>
            <a:r>
              <a:rPr lang="fr-FR" dirty="0" smtClean="0"/>
              <a:t> of </a:t>
            </a:r>
            <a:r>
              <a:rPr lang="fr-FR" dirty="0" err="1" smtClean="0"/>
              <a:t>hidden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 smtClean="0"/>
          </a:p>
          <a:p>
            <a:r>
              <a:rPr lang="fr-FR" dirty="0" smtClean="0"/>
              <a:t>	</a:t>
            </a:r>
            <a:r>
              <a:rPr lang="fr-FR" dirty="0" err="1"/>
              <a:t>v</a:t>
            </a:r>
            <a:r>
              <a:rPr lang="fr-FR" dirty="0" err="1" smtClean="0"/>
              <a:t>ery</a:t>
            </a:r>
            <a:r>
              <a:rPr lang="fr-FR" dirty="0" smtClean="0"/>
              <a:t> few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left</a:t>
            </a:r>
            <a:r>
              <a:rPr lang="fr-FR" dirty="0" smtClean="0"/>
              <a:t> alternatives… </a:t>
            </a:r>
            <a:endParaRPr lang="fr-FR" sz="3600" dirty="0" smtClean="0"/>
          </a:p>
          <a:p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Earth</a:t>
            </a:r>
            <a:r>
              <a:rPr lang="fr-FR" dirty="0" smtClean="0"/>
              <a:t> Sciences: </a:t>
            </a:r>
          </a:p>
          <a:p>
            <a:endParaRPr lang="fr-FR" dirty="0" smtClean="0"/>
          </a:p>
          <a:p>
            <a:r>
              <a:rPr lang="fr-FR" dirty="0" smtClean="0"/>
              <a:t>&amp; </a:t>
            </a:r>
            <a:r>
              <a:rPr lang="fr-FR" dirty="0" err="1" smtClean="0"/>
              <a:t>challenging</a:t>
            </a:r>
            <a:r>
              <a:rPr lang="fr-FR" dirty="0" smtClean="0"/>
              <a:t> </a:t>
            </a:r>
            <a:r>
              <a:rPr lang="fr-FR" dirty="0" err="1" smtClean="0"/>
              <a:t>physics</a:t>
            </a:r>
            <a:r>
              <a:rPr lang="fr-FR" dirty="0" smtClean="0"/>
              <a:t>: </a:t>
            </a:r>
            <a:r>
              <a:rPr lang="fr-FR" dirty="0" err="1" smtClean="0"/>
              <a:t>elastic</a:t>
            </a:r>
            <a:r>
              <a:rPr lang="fr-FR" dirty="0" smtClean="0"/>
              <a:t> propagation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speeds</a:t>
            </a:r>
          </a:p>
          <a:p>
            <a:r>
              <a:rPr lang="fr-FR" dirty="0" smtClean="0"/>
              <a:t>&amp; </a:t>
            </a:r>
            <a:r>
              <a:rPr lang="fr-FR" dirty="0" err="1" smtClean="0"/>
              <a:t>outdoor</a:t>
            </a:r>
            <a:r>
              <a:rPr lang="fr-FR" dirty="0" smtClean="0"/>
              <a:t> </a:t>
            </a:r>
            <a:r>
              <a:rPr lang="fr-FR" dirty="0" err="1" smtClean="0"/>
              <a:t>activities</a:t>
            </a:r>
            <a:r>
              <a:rPr lang="fr-FR" dirty="0" smtClean="0"/>
              <a:t>: key argument for me</a:t>
            </a:r>
          </a:p>
          <a:p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3" y="2487050"/>
            <a:ext cx="2814745" cy="191135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08" y="3892479"/>
            <a:ext cx="2761351" cy="238767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633" y="4968019"/>
            <a:ext cx="1177717" cy="1570894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593958" y="1015824"/>
            <a:ext cx="197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wave</a:t>
            </a:r>
            <a:r>
              <a:rPr lang="fr-FR" dirty="0" smtClean="0"/>
              <a:t> propagation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330" y="4962952"/>
            <a:ext cx="1439403" cy="1575961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5555330" y="4962952"/>
            <a:ext cx="65383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7804488" y="6169581"/>
            <a:ext cx="7232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riding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0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 to basics!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20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726332" y="800135"/>
            <a:ext cx="8088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Travel</a:t>
            </a:r>
            <a:r>
              <a:rPr lang="fr-FR" dirty="0" smtClean="0"/>
              <a:t>-time </a:t>
            </a:r>
            <a:r>
              <a:rPr lang="fr-FR" dirty="0" err="1" smtClean="0"/>
              <a:t>tomography</a:t>
            </a:r>
            <a:r>
              <a:rPr lang="fr-FR" dirty="0" smtClean="0"/>
              <a:t>: phase information of </a:t>
            </a:r>
            <a:r>
              <a:rPr lang="fr-FR" dirty="0" err="1" smtClean="0"/>
              <a:t>wave</a:t>
            </a:r>
            <a:r>
              <a:rPr lang="fr-FR" dirty="0" smtClean="0"/>
              <a:t> propagation</a:t>
            </a:r>
          </a:p>
          <a:p>
            <a:endParaRPr lang="fr-FR" dirty="0"/>
          </a:p>
          <a:p>
            <a:r>
              <a:rPr lang="fr-FR" dirty="0" err="1" smtClean="0"/>
              <a:t>Robust</a:t>
            </a:r>
            <a:r>
              <a:rPr lang="fr-FR" dirty="0" smtClean="0"/>
              <a:t> observable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clock</a:t>
            </a:r>
            <a:r>
              <a:rPr lang="fr-FR" dirty="0" smtClean="0"/>
              <a:t> </a:t>
            </a:r>
            <a:r>
              <a:rPr lang="fr-FR" dirty="0" err="1" smtClean="0"/>
              <a:t>precision</a:t>
            </a:r>
            <a:r>
              <a:rPr lang="fr-FR" dirty="0" smtClean="0"/>
              <a:t> (GPS) and not on instrument calibration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" y="2855891"/>
            <a:ext cx="2287616" cy="292173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07035" y="2104866"/>
            <a:ext cx="2296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Half-</a:t>
            </a:r>
            <a:r>
              <a:rPr lang="fr-FR" dirty="0" err="1" smtClean="0"/>
              <a:t>century</a:t>
            </a:r>
            <a:r>
              <a:rPr lang="fr-FR" dirty="0" smtClean="0"/>
              <a:t> </a:t>
            </a:r>
            <a:r>
              <a:rPr lang="fr-FR" dirty="0" err="1" smtClean="0"/>
              <a:t>recording</a:t>
            </a:r>
            <a:endParaRPr lang="fr-FR" dirty="0" smtClean="0"/>
          </a:p>
          <a:p>
            <a:pPr algn="ctr"/>
            <a:r>
              <a:rPr lang="fr-FR" dirty="0" err="1" smtClean="0"/>
              <a:t>Earth</a:t>
            </a:r>
            <a:r>
              <a:rPr lang="fr-FR" dirty="0" smtClean="0"/>
              <a:t> phase </a:t>
            </a:r>
            <a:r>
              <a:rPr lang="fr-FR" dirty="0" err="1" smtClean="0"/>
              <a:t>events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601968" y="2189006"/>
            <a:ext cx="54692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mantle</a:t>
            </a:r>
            <a:r>
              <a:rPr lang="fr-FR" dirty="0" smtClean="0"/>
              <a:t> </a:t>
            </a:r>
            <a:r>
              <a:rPr lang="fr-FR" dirty="0" err="1" smtClean="0"/>
              <a:t>tomography</a:t>
            </a:r>
            <a:endParaRPr lang="fr-FR" dirty="0" smtClean="0"/>
          </a:p>
          <a:p>
            <a:r>
              <a:rPr lang="fr-FR" dirty="0" smtClean="0"/>
              <a:t>	</a:t>
            </a:r>
            <a:r>
              <a:rPr lang="fr-FR" dirty="0" err="1" smtClean="0"/>
              <a:t>detection</a:t>
            </a:r>
            <a:r>
              <a:rPr lang="fr-FR" dirty="0" smtClean="0"/>
              <a:t>/association phase </a:t>
            </a:r>
            <a:r>
              <a:rPr lang="fr-FR" dirty="0" err="1" smtClean="0"/>
              <a:t>events</a:t>
            </a:r>
            <a:r>
              <a:rPr lang="fr-FR" dirty="0" smtClean="0"/>
              <a:t> OK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For </a:t>
            </a:r>
            <a:r>
              <a:rPr lang="fr-FR" dirty="0" err="1" smtClean="0"/>
              <a:t>crust</a:t>
            </a:r>
            <a:r>
              <a:rPr lang="fr-FR" dirty="0" smtClean="0"/>
              <a:t> </a:t>
            </a:r>
            <a:r>
              <a:rPr lang="fr-FR" dirty="0" err="1" smtClean="0"/>
              <a:t>tomography</a:t>
            </a:r>
            <a:endParaRPr lang="fr-FR" dirty="0" smtClean="0"/>
          </a:p>
          <a:p>
            <a:r>
              <a:rPr lang="fr-FR" dirty="0" smtClean="0"/>
              <a:t>	</a:t>
            </a:r>
            <a:r>
              <a:rPr lang="fr-FR" dirty="0" err="1" smtClean="0"/>
              <a:t>overlapping</a:t>
            </a:r>
            <a:r>
              <a:rPr lang="fr-FR" dirty="0" smtClean="0"/>
              <a:t> phase </a:t>
            </a:r>
            <a:r>
              <a:rPr lang="fr-FR" dirty="0" err="1" smtClean="0"/>
              <a:t>events</a:t>
            </a:r>
            <a:r>
              <a:rPr lang="fr-FR" dirty="0" smtClean="0"/>
              <a:t> ???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	</a:t>
            </a:r>
            <a:r>
              <a:rPr lang="fr-FR" dirty="0" smtClean="0"/>
              <a:t>passive </a:t>
            </a:r>
            <a:r>
              <a:rPr lang="fr-FR" dirty="0" err="1" smtClean="0"/>
              <a:t>tomography</a:t>
            </a:r>
            <a:r>
              <a:rPr lang="fr-FR" dirty="0" smtClean="0"/>
              <a:t> (local </a:t>
            </a:r>
            <a:r>
              <a:rPr lang="fr-FR" dirty="0" err="1" smtClean="0"/>
              <a:t>earthquake</a:t>
            </a:r>
            <a:r>
              <a:rPr lang="fr-FR" dirty="0"/>
              <a:t> </a:t>
            </a:r>
            <a:r>
              <a:rPr lang="fr-FR" dirty="0" err="1" smtClean="0"/>
              <a:t>tomography</a:t>
            </a:r>
            <a:r>
              <a:rPr lang="fr-FR" dirty="0" smtClean="0"/>
              <a:t>)</a:t>
            </a:r>
          </a:p>
          <a:p>
            <a:r>
              <a:rPr lang="fr-FR" dirty="0"/>
              <a:t>	</a:t>
            </a:r>
            <a:r>
              <a:rPr lang="fr-FR" dirty="0" smtClean="0"/>
              <a:t>active </a:t>
            </a:r>
            <a:r>
              <a:rPr lang="fr-FR" dirty="0" err="1" smtClean="0"/>
              <a:t>tomography</a:t>
            </a:r>
            <a:r>
              <a:rPr lang="fr-FR" dirty="0" smtClean="0"/>
              <a:t> (</a:t>
            </a:r>
            <a:r>
              <a:rPr lang="fr-FR" dirty="0" err="1" smtClean="0"/>
              <a:t>upper</a:t>
            </a:r>
            <a:r>
              <a:rPr lang="fr-FR" dirty="0" smtClean="0"/>
              <a:t> </a:t>
            </a:r>
            <a:r>
              <a:rPr lang="fr-FR" dirty="0" err="1" smtClean="0"/>
              <a:t>crust</a:t>
            </a:r>
            <a:r>
              <a:rPr lang="fr-FR" dirty="0" smtClean="0"/>
              <a:t> </a:t>
            </a:r>
            <a:r>
              <a:rPr lang="fr-FR" dirty="0" err="1" smtClean="0"/>
              <a:t>tomography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3" name="Flèche droite 22"/>
          <p:cNvSpPr/>
          <p:nvPr/>
        </p:nvSpPr>
        <p:spPr>
          <a:xfrm flipH="1">
            <a:off x="5960557" y="3952359"/>
            <a:ext cx="590145" cy="175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041" y="3508146"/>
            <a:ext cx="1620308" cy="106352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041" y="2152299"/>
            <a:ext cx="1577269" cy="11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 to basics!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21</a:t>
            </a:fld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812800" y="1746250"/>
            <a:ext cx="76136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Warning</a:t>
            </a:r>
          </a:p>
          <a:p>
            <a:endParaRPr lang="fr-FR" sz="2400" dirty="0"/>
          </a:p>
          <a:p>
            <a:r>
              <a:rPr lang="fr-FR" sz="2400" dirty="0" smtClean="0"/>
              <a:t>You </a:t>
            </a:r>
            <a:r>
              <a:rPr lang="fr-FR" sz="2400" dirty="0" err="1" smtClean="0"/>
              <a:t>may</a:t>
            </a:r>
            <a:r>
              <a:rPr lang="fr-FR" sz="2400" dirty="0" smtClean="0"/>
              <a:t> </a:t>
            </a:r>
            <a:r>
              <a:rPr lang="fr-FR" sz="2400" dirty="0" err="1" smtClean="0"/>
              <a:t>hear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I </a:t>
            </a:r>
            <a:r>
              <a:rPr lang="fr-FR" sz="2400" dirty="0" err="1" smtClean="0"/>
              <a:t>am</a:t>
            </a:r>
            <a:r>
              <a:rPr lang="fr-FR" sz="2400" dirty="0" smtClean="0"/>
              <a:t> </a:t>
            </a:r>
            <a:r>
              <a:rPr lang="fr-FR" sz="2400" dirty="0" err="1" smtClean="0"/>
              <a:t>using</a:t>
            </a:r>
            <a:r>
              <a:rPr lang="fr-FR" sz="2400" dirty="0" smtClean="0"/>
              <a:t> in a </a:t>
            </a:r>
            <a:r>
              <a:rPr lang="fr-FR" sz="2400" dirty="0" err="1" smtClean="0"/>
              <a:t>rather</a:t>
            </a:r>
            <a:r>
              <a:rPr lang="fr-FR" sz="2400" dirty="0" smtClean="0"/>
              <a:t> </a:t>
            </a:r>
            <a:r>
              <a:rPr lang="fr-FR" sz="2400" dirty="0" err="1" smtClean="0"/>
              <a:t>equivalent</a:t>
            </a:r>
            <a:r>
              <a:rPr lang="fr-FR" sz="2400" dirty="0" smtClean="0"/>
              <a:t> </a:t>
            </a:r>
            <a:r>
              <a:rPr lang="fr-FR" sz="2400" dirty="0" err="1" smtClean="0"/>
              <a:t>way</a:t>
            </a:r>
            <a:r>
              <a:rPr lang="fr-FR" sz="2400" dirty="0" smtClean="0"/>
              <a:t> the </a:t>
            </a:r>
            <a:r>
              <a:rPr lang="fr-FR" sz="2400" dirty="0" err="1" smtClean="0"/>
              <a:t>word</a:t>
            </a:r>
            <a:r>
              <a:rPr lang="fr-FR" sz="2400" dirty="0" smtClean="0"/>
              <a:t> « phase » and the </a:t>
            </a:r>
            <a:r>
              <a:rPr lang="fr-FR" sz="2400" dirty="0" err="1" smtClean="0"/>
              <a:t>word</a:t>
            </a:r>
            <a:r>
              <a:rPr lang="fr-FR" sz="2400" dirty="0" smtClean="0"/>
              <a:t> « </a:t>
            </a:r>
            <a:r>
              <a:rPr lang="fr-FR" sz="2400" dirty="0" err="1" smtClean="0"/>
              <a:t>traveltime</a:t>
            </a:r>
            <a:r>
              <a:rPr lang="fr-FR" sz="2400" dirty="0" smtClean="0"/>
              <a:t> ».</a:t>
            </a:r>
          </a:p>
          <a:p>
            <a:endParaRPr lang="fr-FR" sz="2400" dirty="0"/>
          </a:p>
          <a:p>
            <a:r>
              <a:rPr lang="fr-FR" sz="2400" dirty="0" err="1" smtClean="0"/>
              <a:t>They</a:t>
            </a:r>
            <a:r>
              <a:rPr lang="fr-FR" sz="2400" dirty="0" smtClean="0"/>
              <a:t> </a:t>
            </a:r>
            <a:r>
              <a:rPr lang="fr-FR" sz="2400" dirty="0" err="1" smtClean="0"/>
              <a:t>describe</a:t>
            </a:r>
            <a:r>
              <a:rPr lang="fr-FR" sz="2400" dirty="0" smtClean="0"/>
              <a:t> </a:t>
            </a:r>
            <a:r>
              <a:rPr lang="fr-FR" sz="2400" dirty="0" err="1" smtClean="0"/>
              <a:t>different</a:t>
            </a:r>
            <a:r>
              <a:rPr lang="fr-FR" sz="2400" dirty="0" smtClean="0"/>
              <a:t> </a:t>
            </a:r>
            <a:r>
              <a:rPr lang="fr-FR" sz="2400" dirty="0" err="1" smtClean="0"/>
              <a:t>ways</a:t>
            </a:r>
            <a:r>
              <a:rPr lang="fr-FR" sz="2400" dirty="0" smtClean="0"/>
              <a:t> of propagation for dispersive </a:t>
            </a:r>
            <a:r>
              <a:rPr lang="fr-FR" sz="2400" dirty="0" err="1" smtClean="0"/>
              <a:t>waves</a:t>
            </a:r>
            <a:r>
              <a:rPr lang="fr-FR" sz="2400" dirty="0" smtClean="0"/>
              <a:t>. For </a:t>
            </a:r>
            <a:r>
              <a:rPr lang="fr-FR" sz="2400" dirty="0" err="1" smtClean="0"/>
              <a:t>balistic</a:t>
            </a:r>
            <a:r>
              <a:rPr lang="fr-FR" sz="2400" dirty="0" smtClean="0"/>
              <a:t> </a:t>
            </a:r>
            <a:r>
              <a:rPr lang="fr-FR" sz="2400" dirty="0" err="1" smtClean="0"/>
              <a:t>waves</a:t>
            </a:r>
            <a:r>
              <a:rPr lang="fr-FR" sz="2400" dirty="0" smtClean="0"/>
              <a:t>, </a:t>
            </a:r>
            <a:r>
              <a:rPr lang="fr-FR" sz="2400" dirty="0" err="1" smtClean="0"/>
              <a:t>which</a:t>
            </a:r>
            <a:r>
              <a:rPr lang="fr-FR" sz="2400" dirty="0" smtClean="0"/>
              <a:t> are </a:t>
            </a:r>
            <a:r>
              <a:rPr lang="fr-FR" sz="2400" dirty="0" err="1" smtClean="0"/>
              <a:t>almost</a:t>
            </a:r>
            <a:r>
              <a:rPr lang="fr-FR" sz="2400" dirty="0" smtClean="0"/>
              <a:t> non-dispersive, </a:t>
            </a:r>
            <a:r>
              <a:rPr lang="fr-FR" sz="2400" dirty="0" err="1" smtClean="0"/>
              <a:t>they</a:t>
            </a:r>
            <a:r>
              <a:rPr lang="fr-FR" sz="2400" dirty="0" smtClean="0"/>
              <a:t> are </a:t>
            </a:r>
            <a:r>
              <a:rPr lang="fr-FR" sz="2400" dirty="0" err="1" smtClean="0"/>
              <a:t>equivalent</a:t>
            </a:r>
            <a:r>
              <a:rPr lang="fr-F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307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76" y="1425197"/>
            <a:ext cx="3177796" cy="2916095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 to basics for three targets!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22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169025" y="574921"/>
            <a:ext cx="5746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Naples </a:t>
            </a:r>
            <a:r>
              <a:rPr lang="fr-FR" dirty="0" err="1" smtClean="0"/>
              <a:t>volcanic</a:t>
            </a:r>
            <a:r>
              <a:rPr lang="fr-FR" dirty="0" smtClean="0"/>
              <a:t> </a:t>
            </a:r>
            <a:r>
              <a:rPr lang="fr-FR" dirty="0" smtClean="0"/>
              <a:t>structures</a:t>
            </a:r>
            <a:r>
              <a:rPr lang="fr-FR" dirty="0" smtClean="0"/>
              <a:t>: Mt </a:t>
            </a:r>
            <a:r>
              <a:rPr lang="fr-FR" dirty="0" err="1" smtClean="0"/>
              <a:t>Vesuvius</a:t>
            </a:r>
            <a:r>
              <a:rPr lang="fr-FR" dirty="0" smtClean="0"/>
              <a:t> &amp; </a:t>
            </a:r>
            <a:r>
              <a:rPr lang="fr-FR" dirty="0" err="1" smtClean="0"/>
              <a:t>Campi</a:t>
            </a:r>
            <a:r>
              <a:rPr lang="fr-FR" dirty="0" smtClean="0"/>
              <a:t> </a:t>
            </a:r>
            <a:r>
              <a:rPr lang="fr-FR" dirty="0" err="1" smtClean="0"/>
              <a:t>Flegrei</a:t>
            </a:r>
            <a:r>
              <a:rPr lang="fr-FR" dirty="0" smtClean="0"/>
              <a:t>: </a:t>
            </a:r>
          </a:p>
          <a:p>
            <a:r>
              <a:rPr lang="fr-FR" dirty="0" smtClean="0"/>
              <a:t>local </a:t>
            </a:r>
            <a:r>
              <a:rPr lang="fr-FR" dirty="0" err="1" smtClean="0"/>
              <a:t>earthquake</a:t>
            </a:r>
            <a:r>
              <a:rPr lang="fr-FR" dirty="0" smtClean="0"/>
              <a:t> </a:t>
            </a:r>
            <a:r>
              <a:rPr lang="fr-FR" dirty="0" err="1" smtClean="0"/>
              <a:t>tomography</a:t>
            </a:r>
            <a:r>
              <a:rPr lang="fr-FR" dirty="0" smtClean="0"/>
              <a:t> (LET) and active </a:t>
            </a:r>
            <a:r>
              <a:rPr lang="fr-FR" dirty="0" err="1" smtClean="0"/>
              <a:t>seismics</a:t>
            </a:r>
            <a:r>
              <a:rPr lang="fr-FR" dirty="0" smtClean="0"/>
              <a:t>. </a:t>
            </a:r>
          </a:p>
          <a:p>
            <a:r>
              <a:rPr lang="fr-FR" dirty="0" smtClean="0"/>
              <a:t>                      More </a:t>
            </a:r>
            <a:r>
              <a:rPr lang="fr-FR" dirty="0" err="1" smtClean="0"/>
              <a:t>than</a:t>
            </a:r>
            <a:r>
              <a:rPr lang="fr-FR" dirty="0" smtClean="0"/>
              <a:t> 20 </a:t>
            </a:r>
            <a:r>
              <a:rPr lang="fr-FR" dirty="0" err="1" smtClean="0"/>
              <a:t>years</a:t>
            </a:r>
            <a:r>
              <a:rPr lang="fr-FR" dirty="0" smtClean="0"/>
              <a:t> of investigation</a:t>
            </a:r>
            <a:r>
              <a:rPr lang="fr-FR" dirty="0" smtClean="0"/>
              <a:t>!</a:t>
            </a:r>
          </a:p>
          <a:p>
            <a:pPr algn="ctr"/>
            <a:r>
              <a:rPr lang="fr-FR" i="1" dirty="0" err="1" smtClean="0"/>
              <a:t>Hunting</a:t>
            </a:r>
            <a:r>
              <a:rPr lang="fr-FR" i="1" dirty="0" smtClean="0"/>
              <a:t> amplitude variation (Oh LALA !!!)</a:t>
            </a:r>
            <a:endParaRPr lang="fr-FR" i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9" y="432555"/>
            <a:ext cx="2032231" cy="218678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9" y="4120204"/>
            <a:ext cx="2901503" cy="214197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093396" y="4480210"/>
            <a:ext cx="58034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Viking Graben (</a:t>
            </a:r>
            <a:r>
              <a:rPr lang="fr-FR" dirty="0" err="1"/>
              <a:t>Oseberg</a:t>
            </a:r>
            <a:r>
              <a:rPr lang="fr-FR" dirty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of </a:t>
            </a:r>
            <a:r>
              <a:rPr lang="fr-FR" dirty="0" err="1" smtClean="0"/>
              <a:t>Norway</a:t>
            </a:r>
            <a:r>
              <a:rPr lang="fr-FR" dirty="0" smtClean="0"/>
              <a:t>) : </a:t>
            </a:r>
            <a:r>
              <a:rPr lang="fr-FR" dirty="0"/>
              <a:t>active </a:t>
            </a:r>
            <a:r>
              <a:rPr lang="fr-FR" dirty="0" err="1"/>
              <a:t>seismics</a:t>
            </a:r>
            <a:endParaRPr lang="fr-FR" dirty="0"/>
          </a:p>
          <a:p>
            <a:r>
              <a:rPr lang="fr-FR" dirty="0"/>
              <a:t>(Ray-Born Imaging) 1992 (R. </a:t>
            </a:r>
            <a:r>
              <a:rPr lang="fr-FR" dirty="0" err="1" smtClean="0"/>
              <a:t>Madariaga</a:t>
            </a:r>
            <a:r>
              <a:rPr lang="fr-FR" dirty="0" smtClean="0"/>
              <a:t> </a:t>
            </a:r>
            <a:r>
              <a:rPr lang="fr-FR" dirty="0"/>
              <a:t>consortium GBS </a:t>
            </a:r>
            <a:endParaRPr lang="fr-FR" dirty="0" smtClean="0"/>
          </a:p>
          <a:p>
            <a:r>
              <a:rPr lang="fr-FR" dirty="0" err="1" smtClean="0"/>
              <a:t>supported</a:t>
            </a:r>
            <a:r>
              <a:rPr lang="fr-FR" dirty="0" smtClean="0"/>
              <a:t> </a:t>
            </a:r>
            <a:r>
              <a:rPr lang="fr-FR" dirty="0"/>
              <a:t>by Elf-Aquitaine and CNRS)</a:t>
            </a:r>
          </a:p>
          <a:p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844213" y="2604069"/>
            <a:ext cx="64493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Corinth Rift:</a:t>
            </a:r>
          </a:p>
          <a:p>
            <a:r>
              <a:rPr lang="fr-FR" dirty="0"/>
              <a:t>LET 1991 (H. L-C), 2001 (</a:t>
            </a:r>
            <a:r>
              <a:rPr lang="fr-FR" dirty="0" smtClean="0"/>
              <a:t>3F-Corinth F.C. &amp; I.M.) </a:t>
            </a:r>
            <a:r>
              <a:rPr lang="fr-FR" dirty="0"/>
              <a:t>-&gt; CRL (P. B.) </a:t>
            </a:r>
          </a:p>
          <a:p>
            <a:r>
              <a:rPr lang="fr-FR" dirty="0" smtClean="0"/>
              <a:t>  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seismic</a:t>
            </a:r>
            <a:r>
              <a:rPr lang="fr-FR" dirty="0"/>
              <a:t> </a:t>
            </a:r>
            <a:r>
              <a:rPr lang="fr-FR" dirty="0" err="1"/>
              <a:t>temporary</a:t>
            </a:r>
            <a:r>
              <a:rPr lang="fr-FR" dirty="0"/>
              <a:t> </a:t>
            </a:r>
            <a:r>
              <a:rPr lang="fr-FR" dirty="0" err="1" smtClean="0"/>
              <a:t>experiments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permanent network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9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Simple questions and difficult answers!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23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43" y="4792495"/>
            <a:ext cx="3291827" cy="14875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44" y="1472585"/>
            <a:ext cx="2065506" cy="1857521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438" y="2570697"/>
            <a:ext cx="4182894" cy="1972673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4092060" y="1950334"/>
            <a:ext cx="4045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Corinth Rift</a:t>
            </a:r>
            <a:r>
              <a:rPr lang="fr-FR" dirty="0" smtClean="0"/>
              <a:t>: extension </a:t>
            </a:r>
            <a:r>
              <a:rPr lang="fr-FR" dirty="0" err="1" smtClean="0"/>
              <a:t>interpretation</a:t>
            </a:r>
            <a:r>
              <a:rPr lang="fr-FR" dirty="0" smtClean="0"/>
              <a:t>?</a:t>
            </a:r>
            <a:endParaRPr lang="fr-FR" dirty="0"/>
          </a:p>
          <a:p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501647" y="4081705"/>
            <a:ext cx="3473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Viking graben: </a:t>
            </a:r>
            <a:r>
              <a:rPr lang="fr-FR" dirty="0" err="1" smtClean="0"/>
              <a:t>fluid</a:t>
            </a:r>
            <a:r>
              <a:rPr lang="fr-FR" dirty="0" smtClean="0"/>
              <a:t> migration?</a:t>
            </a:r>
            <a:endParaRPr lang="fr-FR" dirty="0"/>
          </a:p>
          <a:p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07035" y="583601"/>
            <a:ext cx="7739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Mt </a:t>
            </a:r>
            <a:r>
              <a:rPr lang="fr-FR" dirty="0" err="1" smtClean="0"/>
              <a:t>Vesuvius</a:t>
            </a:r>
            <a:r>
              <a:rPr lang="fr-FR" dirty="0" smtClean="0"/>
              <a:t> &amp; </a:t>
            </a:r>
            <a:r>
              <a:rPr lang="fr-FR" dirty="0" err="1" smtClean="0"/>
              <a:t>Campi</a:t>
            </a:r>
            <a:r>
              <a:rPr lang="fr-FR" dirty="0" smtClean="0"/>
              <a:t> </a:t>
            </a:r>
            <a:r>
              <a:rPr lang="fr-FR" dirty="0" err="1" smtClean="0"/>
              <a:t>Flegrei</a:t>
            </a:r>
            <a:r>
              <a:rPr lang="fr-FR" dirty="0" smtClean="0"/>
              <a:t>: are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volcanic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r>
              <a:rPr lang="fr-FR" dirty="0" smtClean="0"/>
              <a:t> at </a:t>
            </a:r>
            <a:r>
              <a:rPr lang="fr-FR" dirty="0" err="1" smtClean="0"/>
              <a:t>depth</a:t>
            </a:r>
            <a:r>
              <a:rPr lang="fr-FR" dirty="0" smtClean="0"/>
              <a:t>?</a:t>
            </a:r>
            <a:endParaRPr lang="fr-FR" dirty="0"/>
          </a:p>
          <a:p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4163439" y="5343728"/>
            <a:ext cx="459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Seismic</a:t>
            </a:r>
            <a:r>
              <a:rPr lang="fr-FR" dirty="0" smtClean="0"/>
              <a:t> data and </a:t>
            </a:r>
            <a:r>
              <a:rPr lang="fr-FR" dirty="0" err="1" smtClean="0"/>
              <a:t>interpretation</a:t>
            </a:r>
            <a:r>
              <a:rPr lang="fr-FR" dirty="0" smtClean="0"/>
              <a:t> </a:t>
            </a:r>
            <a:r>
              <a:rPr lang="fr-FR" dirty="0" err="1" smtClean="0"/>
              <a:t>aside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geological</a:t>
            </a:r>
            <a:r>
              <a:rPr lang="fr-FR" dirty="0" smtClean="0"/>
              <a:t>, </a:t>
            </a:r>
            <a:r>
              <a:rPr lang="fr-FR" dirty="0" err="1" smtClean="0"/>
              <a:t>geochemical</a:t>
            </a:r>
            <a:r>
              <a:rPr lang="fr-FR" dirty="0" smtClean="0"/>
              <a:t> and </a:t>
            </a:r>
            <a:r>
              <a:rPr lang="fr-FR" dirty="0" err="1" smtClean="0"/>
              <a:t>geophysical</a:t>
            </a:r>
            <a:r>
              <a:rPr lang="fr-FR" dirty="0" smtClean="0"/>
              <a:t> data … (no black/white </a:t>
            </a:r>
            <a:r>
              <a:rPr lang="fr-FR" dirty="0" err="1" smtClean="0"/>
              <a:t>answer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34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4762" y="-8281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6" y="0"/>
              <a:ext cx="11848567" cy="546266"/>
              <a:chOff x="-1252716" y="0"/>
              <a:chExt cx="11848567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6" y="0"/>
                <a:ext cx="9671474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hierarchical structure of the crust</a:t>
                </a:r>
                <a:endParaRPr lang="en-GB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24</a:t>
            </a:fld>
            <a:endParaRPr lang="fr-FR"/>
          </a:p>
        </p:txBody>
      </p:sp>
      <p:sp>
        <p:nvSpPr>
          <p:cNvPr id="17" name="AutoShape 4" descr="RÃ©sultat de recherche d'images pour &quot;portrait of leonhard euler&quot;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1457563" y="4363402"/>
            <a:ext cx="1028462" cy="110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9" name="Titre 1"/>
          <p:cNvSpPr txBox="1">
            <a:spLocks/>
          </p:cNvSpPr>
          <p:nvPr/>
        </p:nvSpPr>
        <p:spPr>
          <a:xfrm>
            <a:off x="345281" y="581725"/>
            <a:ext cx="9101808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fr-FR" sz="3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  <a:r>
              <a:rPr lang="fr-FR" sz="3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 up</a:t>
            </a:r>
            <a:br>
              <a:rPr lang="fr-FR" sz="3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 the model reconstruction</a:t>
            </a:r>
            <a:endParaRPr lang="en-US" sz="3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97512" y="2073909"/>
            <a:ext cx="810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Recorded</a:t>
            </a:r>
            <a:r>
              <a:rPr lang="fr-FR" dirty="0" smtClean="0"/>
              <a:t> </a:t>
            </a:r>
            <a:r>
              <a:rPr lang="fr-FR" dirty="0" err="1" smtClean="0"/>
              <a:t>seismic</a:t>
            </a:r>
            <a:r>
              <a:rPr lang="fr-FR" dirty="0" smtClean="0"/>
              <a:t> traces </a:t>
            </a:r>
            <a:r>
              <a:rPr lang="fr-FR" dirty="0" err="1" smtClean="0"/>
              <a:t>bring</a:t>
            </a:r>
            <a:r>
              <a:rPr lang="fr-FR" dirty="0" smtClean="0"/>
              <a:t>  </a:t>
            </a:r>
            <a:r>
              <a:rPr lang="fr-FR" dirty="0" err="1" smtClean="0"/>
              <a:t>different</a:t>
            </a:r>
            <a:r>
              <a:rPr lang="fr-FR" dirty="0" smtClean="0"/>
              <a:t> information </a:t>
            </a:r>
            <a:r>
              <a:rPr lang="fr-FR" dirty="0" err="1" smtClean="0"/>
              <a:t>from</a:t>
            </a:r>
            <a:r>
              <a:rPr lang="fr-FR" dirty="0" smtClean="0"/>
              <a:t> medium </a:t>
            </a:r>
            <a:r>
              <a:rPr lang="fr-FR" dirty="0" err="1" smtClean="0"/>
              <a:t>properties</a:t>
            </a:r>
            <a:endParaRPr lang="en-US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97" y="2940859"/>
            <a:ext cx="6608064" cy="30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2381" y="-4093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Seismic imaging workflows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 dirty="0"/>
          </a:p>
        </p:txBody>
      </p:sp>
      <p:grpSp>
        <p:nvGrpSpPr>
          <p:cNvPr id="30" name="Groupe 29"/>
          <p:cNvGrpSpPr/>
          <p:nvPr/>
        </p:nvGrpSpPr>
        <p:grpSpPr>
          <a:xfrm>
            <a:off x="2423094" y="1698785"/>
            <a:ext cx="5602358" cy="1467416"/>
            <a:chOff x="274828" y="2678398"/>
            <a:chExt cx="7469811" cy="1956554"/>
          </a:xfrm>
        </p:grpSpPr>
        <p:grpSp>
          <p:nvGrpSpPr>
            <p:cNvPr id="29" name="Groupe 28"/>
            <p:cNvGrpSpPr/>
            <p:nvPr/>
          </p:nvGrpSpPr>
          <p:grpSpPr>
            <a:xfrm>
              <a:off x="274828" y="2779544"/>
              <a:ext cx="7469811" cy="1855408"/>
              <a:chOff x="278882" y="2795523"/>
              <a:chExt cx="7469811" cy="1855408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578" y="2856015"/>
                <a:ext cx="7418115" cy="1794916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278882" y="2795523"/>
                <a:ext cx="3679156" cy="1763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3786213" y="2678398"/>
              <a:ext cx="447040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fr-FR" sz="1350" dirty="0"/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80294" y="1487419"/>
            <a:ext cx="33528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sz="1350" dirty="0"/>
          </a:p>
        </p:txBody>
      </p:sp>
      <p:sp>
        <p:nvSpPr>
          <p:cNvPr id="15" name="ZoneTexte 14"/>
          <p:cNvSpPr txBox="1"/>
          <p:nvPr/>
        </p:nvSpPr>
        <p:spPr>
          <a:xfrm>
            <a:off x="5520855" y="1378495"/>
            <a:ext cx="21633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50" dirty="0" smtClean="0"/>
              <a:t>Quantitative </a:t>
            </a:r>
            <a:r>
              <a:rPr lang="fr-FR" sz="1350" dirty="0"/>
              <a:t>model</a:t>
            </a:r>
            <a:r>
              <a:rPr lang="fr-FR" sz="1350" dirty="0" smtClean="0"/>
              <a:t>?</a:t>
            </a:r>
          </a:p>
          <a:p>
            <a:pPr algn="ctr"/>
            <a:r>
              <a:rPr lang="fr-FR" sz="1350" dirty="0" err="1" smtClean="0"/>
              <a:t>Velocity</a:t>
            </a:r>
            <a:r>
              <a:rPr lang="fr-FR" sz="1350" dirty="0" smtClean="0"/>
              <a:t> </a:t>
            </a:r>
            <a:r>
              <a:rPr lang="fr-FR" sz="1350" dirty="0" err="1" smtClean="0"/>
              <a:t>based</a:t>
            </a:r>
            <a:r>
              <a:rPr lang="fr-FR" sz="1350" dirty="0" smtClean="0"/>
              <a:t> on </a:t>
            </a:r>
            <a:r>
              <a:rPr lang="fr-FR" sz="1350" dirty="0" err="1" smtClean="0"/>
              <a:t>waveform</a:t>
            </a:r>
            <a:endParaRPr lang="fr-FR" sz="1350" dirty="0"/>
          </a:p>
        </p:txBody>
      </p:sp>
      <p:grpSp>
        <p:nvGrpSpPr>
          <p:cNvPr id="44" name="Groupe 43"/>
          <p:cNvGrpSpPr/>
          <p:nvPr/>
        </p:nvGrpSpPr>
        <p:grpSpPr>
          <a:xfrm>
            <a:off x="496562" y="3793790"/>
            <a:ext cx="5959719" cy="1908532"/>
            <a:chOff x="664308" y="3497260"/>
            <a:chExt cx="7946292" cy="2544708"/>
          </a:xfrm>
        </p:grpSpPr>
        <p:sp>
          <p:nvSpPr>
            <p:cNvPr id="24" name="ZoneTexte 23"/>
            <p:cNvSpPr txBox="1"/>
            <p:nvPr/>
          </p:nvSpPr>
          <p:spPr>
            <a:xfrm>
              <a:off x="833539" y="5641859"/>
              <a:ext cx="398698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dirty="0"/>
                <a:t>Macro-model </a:t>
              </a:r>
              <a:r>
                <a:rPr lang="fr-FR" sz="1350" dirty="0" err="1"/>
                <a:t>based</a:t>
              </a:r>
              <a:r>
                <a:rPr lang="fr-FR" sz="1350" dirty="0"/>
                <a:t> on </a:t>
              </a:r>
              <a:r>
                <a:rPr lang="fr-FR" sz="1350" dirty="0" err="1"/>
                <a:t>velocity</a:t>
              </a:r>
              <a:r>
                <a:rPr lang="fr-FR" sz="1350" dirty="0"/>
                <a:t> </a:t>
              </a:r>
              <a:r>
                <a:rPr lang="fr-FR" sz="1350" dirty="0" err="1"/>
                <a:t>analysis</a:t>
              </a:r>
              <a:endParaRPr lang="fr-FR" sz="1350" dirty="0"/>
            </a:p>
          </p:txBody>
        </p:sp>
        <p:grpSp>
          <p:nvGrpSpPr>
            <p:cNvPr id="34" name="Groupe 33"/>
            <p:cNvGrpSpPr/>
            <p:nvPr/>
          </p:nvGrpSpPr>
          <p:grpSpPr>
            <a:xfrm>
              <a:off x="664308" y="3497260"/>
              <a:ext cx="7946292" cy="2089551"/>
              <a:chOff x="664308" y="3497260"/>
              <a:chExt cx="7946292" cy="2089551"/>
            </a:xfrm>
          </p:grpSpPr>
          <p:grpSp>
            <p:nvGrpSpPr>
              <p:cNvPr id="13" name="Groupe 12"/>
              <p:cNvGrpSpPr/>
              <p:nvPr/>
            </p:nvGrpSpPr>
            <p:grpSpPr>
              <a:xfrm>
                <a:off x="833538" y="3497260"/>
                <a:ext cx="7777062" cy="2089551"/>
                <a:chOff x="330578" y="752329"/>
                <a:chExt cx="7777062" cy="2089551"/>
              </a:xfrm>
            </p:grpSpPr>
            <p:pic>
              <p:nvPicPr>
                <p:cNvPr id="2" name="Image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0578" y="992044"/>
                  <a:ext cx="7478996" cy="1809647"/>
                </a:xfrm>
                <a:prstGeom prst="rect">
                  <a:avLst/>
                </a:prstGeom>
              </p:spPr>
            </p:pic>
            <p:sp>
              <p:nvSpPr>
                <p:cNvPr id="19" name="Rectangle 18"/>
                <p:cNvSpPr/>
                <p:nvPr/>
              </p:nvSpPr>
              <p:spPr>
                <a:xfrm>
                  <a:off x="3874307" y="752329"/>
                  <a:ext cx="4233333" cy="20895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</p:grpSp>
          <p:sp>
            <p:nvSpPr>
              <p:cNvPr id="27" name="Rectangle 26"/>
              <p:cNvSpPr/>
              <p:nvPr/>
            </p:nvSpPr>
            <p:spPr>
              <a:xfrm>
                <a:off x="664308" y="3626338"/>
                <a:ext cx="515815" cy="351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252" y="4137577"/>
            <a:ext cx="2447290" cy="1023891"/>
          </a:xfrm>
          <a:prstGeom prst="rect">
            <a:avLst/>
          </a:prstGeom>
        </p:spPr>
      </p:pic>
      <p:sp>
        <p:nvSpPr>
          <p:cNvPr id="38" name="Flèche droite 37"/>
          <p:cNvSpPr/>
          <p:nvPr/>
        </p:nvSpPr>
        <p:spPr>
          <a:xfrm rot="5400000">
            <a:off x="1852834" y="3600568"/>
            <a:ext cx="495361" cy="307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545" y="1349928"/>
            <a:ext cx="1589941" cy="2142445"/>
          </a:xfrm>
          <a:prstGeom prst="rect">
            <a:avLst/>
          </a:prstGeom>
        </p:spPr>
      </p:pic>
      <p:sp>
        <p:nvSpPr>
          <p:cNvPr id="45" name="Flèche droite 44"/>
          <p:cNvSpPr/>
          <p:nvPr/>
        </p:nvSpPr>
        <p:spPr>
          <a:xfrm>
            <a:off x="3884544" y="4498303"/>
            <a:ext cx="616627" cy="307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2" name="ZoneTexte 41"/>
          <p:cNvSpPr txBox="1"/>
          <p:nvPr/>
        </p:nvSpPr>
        <p:spPr>
          <a:xfrm>
            <a:off x="5376856" y="5236394"/>
            <a:ext cx="23646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50" dirty="0" smtClean="0"/>
              <a:t>Qualitative model?</a:t>
            </a:r>
          </a:p>
          <a:p>
            <a:pPr algn="ctr"/>
            <a:r>
              <a:rPr lang="fr-FR" sz="1350" dirty="0" err="1" smtClean="0"/>
              <a:t>Reflectivity</a:t>
            </a:r>
            <a:r>
              <a:rPr lang="fr-FR" sz="1350" dirty="0" smtClean="0"/>
              <a:t> </a:t>
            </a:r>
            <a:r>
              <a:rPr lang="fr-FR" sz="1350" dirty="0" err="1"/>
              <a:t>based</a:t>
            </a:r>
            <a:r>
              <a:rPr lang="fr-FR" sz="1350" dirty="0"/>
              <a:t> on migration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30676" y="2297339"/>
            <a:ext cx="5111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Data</a:t>
            </a:r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589" y="3202650"/>
            <a:ext cx="1064419" cy="764381"/>
          </a:xfrm>
          <a:prstGeom prst="rect">
            <a:avLst/>
          </a:prstGeom>
        </p:spPr>
      </p:pic>
      <p:sp>
        <p:nvSpPr>
          <p:cNvPr id="48" name="Flèche droite 47"/>
          <p:cNvSpPr/>
          <p:nvPr/>
        </p:nvSpPr>
        <p:spPr>
          <a:xfrm rot="16200000">
            <a:off x="6165598" y="3453665"/>
            <a:ext cx="581368" cy="2924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76200" dir="16740000" sx="95000" sy="95000" kx="-1200000" algn="b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" name="ZoneTexte 2"/>
          <p:cNvSpPr txBox="1"/>
          <p:nvPr/>
        </p:nvSpPr>
        <p:spPr>
          <a:xfrm>
            <a:off x="7931" y="4538373"/>
            <a:ext cx="6820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/>
              <a:t>low</a:t>
            </a:r>
            <a:r>
              <a:rPr lang="fr-FR" sz="1350" dirty="0"/>
              <a:t>-k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724721" y="4468069"/>
            <a:ext cx="6820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high-k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25</a:t>
            </a:fld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33547" y="700133"/>
            <a:ext cx="7378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Phase (</a:t>
            </a:r>
            <a:r>
              <a:rPr lang="fr-FR" sz="2400" dirty="0" err="1" smtClean="0"/>
              <a:t>traveltime</a:t>
            </a:r>
            <a:r>
              <a:rPr lang="fr-FR" sz="2400" dirty="0" smtClean="0"/>
              <a:t> for non-dispersive </a:t>
            </a:r>
            <a:r>
              <a:rPr lang="fr-FR" sz="2400" dirty="0" err="1" smtClean="0"/>
              <a:t>wave</a:t>
            </a:r>
            <a:r>
              <a:rPr lang="fr-FR" sz="2400" dirty="0" smtClean="0"/>
              <a:t>) drives </a:t>
            </a:r>
            <a:r>
              <a:rPr lang="fr-FR" sz="2400" dirty="0" err="1" smtClean="0"/>
              <a:t>imaging</a:t>
            </a:r>
            <a:endParaRPr lang="fr-FR" sz="2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632239" y="3421076"/>
            <a:ext cx="82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LSRTM</a:t>
            </a:r>
            <a:endParaRPr lang="fr-FR" dirty="0"/>
          </a:p>
        </p:txBody>
      </p:sp>
      <p:grpSp>
        <p:nvGrpSpPr>
          <p:cNvPr id="26" name="Groupe 25"/>
          <p:cNvGrpSpPr/>
          <p:nvPr/>
        </p:nvGrpSpPr>
        <p:grpSpPr>
          <a:xfrm>
            <a:off x="3552764" y="3280813"/>
            <a:ext cx="1331039" cy="478941"/>
            <a:chOff x="3649479" y="3386317"/>
            <a:chExt cx="1331039" cy="478941"/>
          </a:xfrm>
        </p:grpSpPr>
        <p:sp>
          <p:nvSpPr>
            <p:cNvPr id="37" name="Flèche droite 36"/>
            <p:cNvSpPr/>
            <p:nvPr/>
          </p:nvSpPr>
          <p:spPr>
            <a:xfrm rot="19602752">
              <a:off x="3649479" y="3557480"/>
              <a:ext cx="1331039" cy="3077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3" name="ZoneTexte 22"/>
            <p:cNvSpPr txBox="1"/>
            <p:nvPr/>
          </p:nvSpPr>
          <p:spPr>
            <a:xfrm rot="19705928">
              <a:off x="3821559" y="3386317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FWI</a:t>
              </a:r>
              <a:endParaRPr lang="fr-FR" dirty="0"/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3819288" y="4917952"/>
            <a:ext cx="643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RTM</a:t>
            </a:r>
          </a:p>
          <a:p>
            <a:pPr algn="ctr"/>
            <a:r>
              <a:rPr lang="fr-FR" dirty="0"/>
              <a:t>o</a:t>
            </a:r>
            <a:r>
              <a:rPr lang="fr-FR" dirty="0" smtClean="0"/>
              <a:t>r</a:t>
            </a:r>
          </a:p>
          <a:p>
            <a:pPr algn="ctr"/>
            <a:r>
              <a:rPr lang="fr-FR" dirty="0" smtClean="0"/>
              <a:t>PDM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705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8043408" y="4636295"/>
            <a:ext cx="831850" cy="17090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495300" y="2165350"/>
            <a:ext cx="831850" cy="122238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Wavepath</a:t>
                </a:r>
                <a:r>
                  <a:rPr lang="fr-FR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fr-FR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sensitivity</a:t>
                </a:r>
                <a:r>
                  <a:rPr lang="fr-FR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kernel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26</a:t>
            </a:fld>
            <a:endParaRPr lang="fr-FR"/>
          </a:p>
        </p:txBody>
      </p:sp>
      <p:pic>
        <p:nvPicPr>
          <p:cNvPr id="11" name="Picture 7" descr="fdergausssum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9167" r="56618" b="12311"/>
          <a:stretch>
            <a:fillRect/>
          </a:stretch>
        </p:blipFill>
        <p:spPr bwMode="auto">
          <a:xfrm>
            <a:off x="304800" y="1147763"/>
            <a:ext cx="11144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fwavepw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132138"/>
            <a:ext cx="5392737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6" descr="fdergausssum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8" t="29167" r="56250" b="12405"/>
          <a:stretch>
            <a:fillRect/>
          </a:stretch>
        </p:blipFill>
        <p:spPr bwMode="auto">
          <a:xfrm>
            <a:off x="7851775" y="1958975"/>
            <a:ext cx="11239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wavepw1"/>
          <p:cNvPicPr>
            <a:picLocks noGrp="1" noChangeAspect="1" noChangeArrowheads="1"/>
          </p:cNvPicPr>
          <p:nvPr>
            <p:ph sz="half"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8300" y="1314450"/>
            <a:ext cx="5316538" cy="1958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432594" y="568771"/>
            <a:ext cx="670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400" dirty="0" err="1" smtClean="0"/>
              <a:t>From</a:t>
            </a:r>
            <a:r>
              <a:rPr lang="fr-FR" altLang="fr-FR" sz="2400" dirty="0" smtClean="0"/>
              <a:t> </a:t>
            </a:r>
            <a:r>
              <a:rPr lang="fr-FR" altLang="fr-FR" sz="2400" dirty="0"/>
              <a:t>transmission </a:t>
            </a:r>
            <a:r>
              <a:rPr lang="fr-FR" altLang="fr-FR" sz="2400" dirty="0" smtClean="0"/>
              <a:t>information (</a:t>
            </a:r>
            <a:r>
              <a:rPr lang="fr-FR" altLang="fr-FR" sz="2400" dirty="0" err="1" smtClean="0"/>
              <a:t>velocity</a:t>
            </a:r>
            <a:r>
              <a:rPr lang="fr-FR" altLang="fr-FR" sz="2400" dirty="0" smtClean="0"/>
              <a:t> </a:t>
            </a:r>
            <a:r>
              <a:rPr lang="fr-FR" altLang="fr-FR" sz="2400" dirty="0" err="1" smtClean="0"/>
              <a:t>analysis</a:t>
            </a:r>
            <a:r>
              <a:rPr lang="fr-FR" altLang="fr-FR" sz="2400" dirty="0" smtClean="0"/>
              <a:t>) …</a:t>
            </a:r>
            <a:endParaRPr lang="fr-FR" altLang="fr-FR" sz="2400" dirty="0"/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1186589" y="5885224"/>
            <a:ext cx="55666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2400" dirty="0"/>
              <a:t>… to </a:t>
            </a:r>
            <a:r>
              <a:rPr lang="fr-FR" altLang="fr-FR" sz="2400" dirty="0" err="1"/>
              <a:t>reflection</a:t>
            </a:r>
            <a:r>
              <a:rPr lang="fr-FR" altLang="fr-FR" sz="2400" dirty="0"/>
              <a:t> </a:t>
            </a:r>
            <a:r>
              <a:rPr lang="fr-FR" altLang="fr-FR" sz="2400" dirty="0" smtClean="0"/>
              <a:t>information (</a:t>
            </a:r>
            <a:r>
              <a:rPr lang="fr-FR" altLang="fr-FR" sz="2400" dirty="0" err="1" smtClean="0"/>
              <a:t>migration,fwi</a:t>
            </a:r>
            <a:r>
              <a:rPr lang="fr-FR" altLang="fr-FR" sz="2400" dirty="0" smtClean="0"/>
              <a:t>)</a:t>
            </a:r>
            <a:endParaRPr lang="fr-FR" altLang="fr-FR" sz="2400" dirty="0"/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4419148" y="5405618"/>
            <a:ext cx="2743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1800" dirty="0">
                <a:solidFill>
                  <a:srgbClr val="FF0000"/>
                </a:solidFill>
              </a:rPr>
              <a:t>Inverse of </a:t>
            </a:r>
            <a:r>
              <a:rPr lang="fr-FR" altLang="fr-FR" sz="1800" dirty="0" err="1">
                <a:solidFill>
                  <a:srgbClr val="FF0000"/>
                </a:solidFill>
              </a:rPr>
              <a:t>Kz</a:t>
            </a:r>
            <a:endParaRPr lang="fr-FR" altLang="fr-FR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4677154" y="2327988"/>
                <a:ext cx="886653" cy="5605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m:rPr>
                              <m:nor/>
                            </m:rPr>
                            <a:rPr lang="fr-FR" sz="3200" dirty="0"/>
                            <m:t> </m:t>
                          </m:r>
                        </m:e>
                      </m:ra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54" y="2327988"/>
                <a:ext cx="886653" cy="560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886146" y="5031388"/>
                <a:ext cx="1077411" cy="8579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box>
                            <m:box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146" y="5031388"/>
                <a:ext cx="1077411" cy="85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Émoticône 6"/>
          <p:cNvSpPr/>
          <p:nvPr/>
        </p:nvSpPr>
        <p:spPr>
          <a:xfrm>
            <a:off x="6753225" y="821479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Émoticône 23"/>
          <p:cNvSpPr/>
          <p:nvPr/>
        </p:nvSpPr>
        <p:spPr>
          <a:xfrm>
            <a:off x="7073900" y="5432489"/>
            <a:ext cx="914400" cy="9144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1708" y="1902702"/>
            <a:ext cx="1366310" cy="9586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444" y="4669798"/>
            <a:ext cx="1649470" cy="9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2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 Earth: probing # objects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27</a:t>
            </a:fld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63162"/>
            <a:ext cx="6305550" cy="32004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01600" y="5704568"/>
            <a:ext cx="27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Movie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Stahler</a:t>
            </a:r>
            <a:r>
              <a:rPr lang="fr-FR" dirty="0" smtClean="0"/>
              <a:t> &amp; </a:t>
            </a:r>
            <a:r>
              <a:rPr lang="fr-FR" dirty="0" err="1" smtClean="0"/>
              <a:t>Tarje</a:t>
            </a:r>
            <a:endParaRPr lang="fr-FR" dirty="0"/>
          </a:p>
        </p:txBody>
      </p:sp>
      <p:sp>
        <p:nvSpPr>
          <p:cNvPr id="13" name="Flèche droite 12"/>
          <p:cNvSpPr/>
          <p:nvPr/>
        </p:nvSpPr>
        <p:spPr>
          <a:xfrm rot="6905619">
            <a:off x="4343400" y="2400300"/>
            <a:ext cx="895350" cy="260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 rot="9364894">
            <a:off x="5703251" y="4651861"/>
            <a:ext cx="95250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droite 17"/>
          <p:cNvSpPr/>
          <p:nvPr/>
        </p:nvSpPr>
        <p:spPr>
          <a:xfrm rot="13232155">
            <a:off x="4692431" y="5361775"/>
            <a:ext cx="95250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350617" y="5815495"/>
            <a:ext cx="6214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CMB: </a:t>
            </a:r>
            <a:r>
              <a:rPr lang="fr-FR" dirty="0" err="1" smtClean="0"/>
              <a:t>mainly</a:t>
            </a:r>
            <a:r>
              <a:rPr lang="fr-FR" dirty="0" smtClean="0"/>
              <a:t> </a:t>
            </a:r>
            <a:r>
              <a:rPr lang="fr-FR" dirty="0" err="1" smtClean="0"/>
              <a:t>probed</a:t>
            </a:r>
            <a:r>
              <a:rPr lang="fr-FR" dirty="0" smtClean="0"/>
              <a:t> by </a:t>
            </a:r>
            <a:r>
              <a:rPr lang="fr-FR" dirty="0" err="1" smtClean="0"/>
              <a:t>waves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transmission </a:t>
            </a:r>
            <a:r>
              <a:rPr lang="fr-FR" dirty="0" err="1" smtClean="0"/>
              <a:t>regime</a:t>
            </a:r>
            <a:endParaRPr lang="fr-FR" dirty="0" smtClean="0"/>
          </a:p>
          <a:p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expecting</a:t>
            </a:r>
            <a:r>
              <a:rPr lang="fr-FR" dirty="0" smtClean="0"/>
              <a:t> more </a:t>
            </a:r>
            <a:r>
              <a:rPr lang="fr-FR" dirty="0" err="1" smtClean="0"/>
              <a:t>complex</a:t>
            </a:r>
            <a:r>
              <a:rPr lang="fr-FR" dirty="0" smtClean="0"/>
              <a:t> interaction!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718300" y="4356100"/>
            <a:ext cx="226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Mantle</a:t>
            </a:r>
            <a:r>
              <a:rPr lang="fr-FR" dirty="0" smtClean="0"/>
              <a:t>: </a:t>
            </a:r>
            <a:r>
              <a:rPr lang="fr-FR" dirty="0" err="1" smtClean="0"/>
              <a:t>only</a:t>
            </a:r>
            <a:r>
              <a:rPr lang="fr-FR" dirty="0" smtClean="0"/>
              <a:t> transmission </a:t>
            </a:r>
            <a:r>
              <a:rPr lang="fr-FR" dirty="0" err="1" smtClean="0"/>
              <a:t>regime</a:t>
            </a:r>
            <a:r>
              <a:rPr lang="fr-FR" dirty="0" smtClean="0"/>
              <a:t> for </a:t>
            </a:r>
            <a:r>
              <a:rPr lang="fr-FR" dirty="0" err="1" smtClean="0"/>
              <a:t>now</a:t>
            </a:r>
            <a:r>
              <a:rPr lang="fr-FR" dirty="0" smtClean="0"/>
              <a:t> on!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3861411" y="1279563"/>
            <a:ext cx="5123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Crust</a:t>
            </a:r>
            <a:r>
              <a:rPr lang="fr-FR" dirty="0" smtClean="0"/>
              <a:t>: </a:t>
            </a:r>
            <a:r>
              <a:rPr lang="fr-FR" dirty="0" err="1" smtClean="0"/>
              <a:t>combined</a:t>
            </a:r>
            <a:r>
              <a:rPr lang="fr-FR" dirty="0" smtClean="0"/>
              <a:t> transmission and </a:t>
            </a:r>
            <a:r>
              <a:rPr lang="fr-FR" dirty="0" err="1" smtClean="0"/>
              <a:t>reflection</a:t>
            </a:r>
            <a:r>
              <a:rPr lang="fr-FR" dirty="0" smtClean="0"/>
              <a:t> </a:t>
            </a:r>
            <a:r>
              <a:rPr lang="fr-FR" dirty="0" err="1" smtClean="0"/>
              <a:t>regimes</a:t>
            </a:r>
            <a:endParaRPr lang="fr-FR" dirty="0" smtClean="0"/>
          </a:p>
          <a:p>
            <a:r>
              <a:rPr lang="fr-FR" dirty="0"/>
              <a:t>a</a:t>
            </a:r>
            <a:r>
              <a:rPr lang="fr-FR" dirty="0" smtClean="0"/>
              <a:t>nd all </a:t>
            </a:r>
            <a:r>
              <a:rPr lang="fr-FR" dirty="0" err="1" smtClean="0"/>
              <a:t>intermediate</a:t>
            </a:r>
            <a:r>
              <a:rPr lang="fr-FR" dirty="0" smtClean="0"/>
              <a:t> </a:t>
            </a:r>
            <a:r>
              <a:rPr lang="fr-FR" dirty="0" err="1" smtClean="0"/>
              <a:t>regimes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285750" y="635383"/>
            <a:ext cx="854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Crust</a:t>
            </a:r>
            <a:r>
              <a:rPr lang="fr-FR" sz="2400" dirty="0" smtClean="0"/>
              <a:t> and Transition zone (CMB) are </a:t>
            </a:r>
            <a:r>
              <a:rPr lang="fr-FR" sz="2400" dirty="0" err="1" smtClean="0"/>
              <a:t>two</a:t>
            </a:r>
            <a:r>
              <a:rPr lang="fr-FR" sz="2400" dirty="0" smtClean="0"/>
              <a:t> </a:t>
            </a:r>
            <a:r>
              <a:rPr lang="fr-FR" sz="2400" dirty="0" err="1" smtClean="0"/>
              <a:t>expected</a:t>
            </a:r>
            <a:r>
              <a:rPr lang="fr-FR" sz="2400" dirty="0" smtClean="0"/>
              <a:t> </a:t>
            </a:r>
            <a:r>
              <a:rPr lang="fr-FR" sz="2400" dirty="0" err="1" smtClean="0"/>
              <a:t>complex</a:t>
            </a:r>
            <a:r>
              <a:rPr lang="fr-FR" sz="2400" dirty="0" smtClean="0"/>
              <a:t> </a:t>
            </a:r>
            <a:r>
              <a:rPr lang="fr-FR" sz="2400" dirty="0" err="1" smtClean="0"/>
              <a:t>targets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36170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4762" y="-8281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6" y="0"/>
              <a:ext cx="11848567" cy="546266"/>
              <a:chOff x="-1252716" y="0"/>
              <a:chExt cx="11848567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6" y="0"/>
                <a:ext cx="885103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Velocity Analysis: a robust method!</a:t>
                </a:r>
                <a:endParaRPr lang="en-GB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28</a:t>
            </a:fld>
            <a:endParaRPr lang="fr-FR"/>
          </a:p>
        </p:txBody>
      </p:sp>
      <p:sp>
        <p:nvSpPr>
          <p:cNvPr id="17" name="AutoShape 4" descr="RÃ©sultat de recherche d'images pour &quot;portrait of leonhard euler&quot;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1457563" y="4363402"/>
            <a:ext cx="1028462" cy="110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0159" y="64202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3600" dirty="0" smtClean="0"/>
              <a:t>Macro-model reconstruction</a:t>
            </a:r>
            <a:endParaRPr lang="fr-FR" altLang="fr-FR" sz="3600" dirty="0"/>
          </a:p>
        </p:txBody>
      </p:sp>
      <p:pic>
        <p:nvPicPr>
          <p:cNvPr id="16" name="Picture 4" descr="shot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2" y="1160226"/>
            <a:ext cx="1922463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625" y="1461018"/>
            <a:ext cx="4205287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179387" y="4149725"/>
            <a:ext cx="436490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altLang="fr-FR" sz="2000" dirty="0" smtClean="0"/>
              <a:t>NMO </a:t>
            </a:r>
            <a:r>
              <a:rPr lang="fr-FR" altLang="fr-FR" sz="2000" dirty="0" err="1" smtClean="0"/>
              <a:t>velocity</a:t>
            </a:r>
            <a:r>
              <a:rPr lang="fr-FR" altLang="fr-FR" sz="2000" dirty="0" smtClean="0"/>
              <a:t>: estimation </a:t>
            </a:r>
            <a:r>
              <a:rPr lang="fr-FR" altLang="fr-FR" sz="2000" dirty="0" err="1" smtClean="0"/>
              <a:t>based</a:t>
            </a:r>
            <a:r>
              <a:rPr lang="fr-FR" altLang="fr-FR" sz="2000" dirty="0" smtClean="0"/>
              <a:t> </a:t>
            </a:r>
            <a:r>
              <a:rPr lang="fr-FR" altLang="fr-FR" sz="2000" dirty="0"/>
              <a:t>on </a:t>
            </a:r>
            <a:endParaRPr lang="fr-FR" altLang="fr-FR" sz="2000" dirty="0" smtClean="0"/>
          </a:p>
          <a:p>
            <a:r>
              <a:rPr lang="fr-FR" altLang="fr-FR" sz="2000" dirty="0" smtClean="0"/>
              <a:t>the </a:t>
            </a:r>
            <a:r>
              <a:rPr lang="fr-FR" altLang="fr-FR" sz="2000" dirty="0"/>
              <a:t>identification of </a:t>
            </a:r>
            <a:r>
              <a:rPr lang="fr-FR" altLang="fr-FR" sz="2000" dirty="0" err="1"/>
              <a:t>hyperbolae</a:t>
            </a:r>
            <a:r>
              <a:rPr lang="fr-FR" altLang="fr-FR" sz="2000" dirty="0"/>
              <a:t> </a:t>
            </a:r>
            <a:r>
              <a:rPr lang="fr-FR" altLang="fr-FR" sz="2000" dirty="0" err="1" smtClean="0"/>
              <a:t>lines</a:t>
            </a:r>
            <a:r>
              <a:rPr lang="fr-FR" altLang="fr-FR" sz="2000" dirty="0" smtClean="0"/>
              <a:t> of </a:t>
            </a:r>
            <a:r>
              <a:rPr lang="fr-FR" altLang="fr-FR" sz="2000" dirty="0" err="1" smtClean="0"/>
              <a:t>reflections</a:t>
            </a:r>
            <a:endParaRPr lang="fr-FR" altLang="fr-FR" sz="2000" dirty="0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5625028" y="559712"/>
            <a:ext cx="285539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altLang="fr-FR" sz="2400" dirty="0" err="1"/>
              <a:t>Kinematic</a:t>
            </a:r>
            <a:r>
              <a:rPr lang="fr-FR" altLang="fr-FR" sz="2400" dirty="0"/>
              <a:t> </a:t>
            </a:r>
            <a:r>
              <a:rPr lang="fr-FR" altLang="fr-FR" sz="2400" dirty="0" smtClean="0"/>
              <a:t>correction:</a:t>
            </a:r>
            <a:endParaRPr lang="fr-FR" altLang="fr-FR" sz="2400" dirty="0"/>
          </a:p>
          <a:p>
            <a:pPr algn="ctr"/>
            <a:r>
              <a:rPr lang="fr-FR" altLang="fr-FR" sz="2400" dirty="0" smtClean="0"/>
              <a:t>NMO </a:t>
            </a:r>
            <a:r>
              <a:rPr lang="fr-FR" altLang="fr-FR" sz="2400" dirty="0" err="1" smtClean="0"/>
              <a:t>velocity</a:t>
            </a:r>
            <a:endParaRPr lang="fr-FR" alt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107121" y="5442249"/>
            <a:ext cx="4676504" cy="646331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fr-FR" dirty="0" err="1" smtClean="0"/>
              <a:t>Wave-matter</a:t>
            </a:r>
            <a:r>
              <a:rPr lang="fr-FR" dirty="0" smtClean="0"/>
              <a:t> interaction:</a:t>
            </a:r>
          </a:p>
          <a:p>
            <a:r>
              <a:rPr lang="fr-FR" dirty="0" smtClean="0"/>
              <a:t>Transmission </a:t>
            </a:r>
            <a:r>
              <a:rPr lang="fr-FR" dirty="0" err="1" smtClean="0"/>
              <a:t>regime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reflection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7102579" y="5237018"/>
                <a:ext cx="1764329" cy="61260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𝑛𝑚𝑜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79" y="5237018"/>
                <a:ext cx="1764329" cy="612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/>
          <p:cNvSpPr txBox="1"/>
          <p:nvPr/>
        </p:nvSpPr>
        <p:spPr>
          <a:xfrm>
            <a:off x="4794789" y="1837347"/>
            <a:ext cx="1544012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100" dirty="0" smtClean="0"/>
              <a:t>Common source profile</a:t>
            </a:r>
          </a:p>
          <a:p>
            <a:pPr algn="ctr"/>
            <a:r>
              <a:rPr lang="fr-FR" sz="1100" dirty="0" smtClean="0"/>
              <a:t>CSP</a:t>
            </a:r>
            <a:endParaRPr lang="fr-FR" sz="11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824677" y="3559355"/>
            <a:ext cx="1705916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100" dirty="0" smtClean="0"/>
              <a:t>Common </a:t>
            </a:r>
            <a:r>
              <a:rPr lang="fr-FR" sz="1100" dirty="0" err="1" smtClean="0"/>
              <a:t>midpoint</a:t>
            </a:r>
            <a:r>
              <a:rPr lang="fr-FR" sz="1100" dirty="0" smtClean="0"/>
              <a:t> profile</a:t>
            </a:r>
          </a:p>
          <a:p>
            <a:pPr algn="ctr"/>
            <a:r>
              <a:rPr lang="fr-FR" sz="1100" dirty="0" smtClean="0"/>
              <a:t>CMP</a:t>
            </a:r>
            <a:endParaRPr lang="fr-FR" sz="11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45042" y="4286908"/>
            <a:ext cx="12291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Offset X</a:t>
            </a:r>
            <a:endParaRPr lang="fr-FR" sz="12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655189" y="4841974"/>
            <a:ext cx="12291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indicatrice</a:t>
            </a:r>
            <a:endParaRPr lang="fr-FR" sz="1200" dirty="0"/>
          </a:p>
        </p:txBody>
      </p:sp>
      <p:sp>
        <p:nvSpPr>
          <p:cNvPr id="27" name="Flèche vers le bas 26"/>
          <p:cNvSpPr/>
          <p:nvPr/>
        </p:nvSpPr>
        <p:spPr>
          <a:xfrm rot="2175864">
            <a:off x="2902564" y="4944171"/>
            <a:ext cx="311727" cy="697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0180" y="1785020"/>
            <a:ext cx="2573778" cy="19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5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4762" y="-8281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6" y="0"/>
              <a:ext cx="11848567" cy="546266"/>
              <a:chOff x="-1252716" y="0"/>
              <a:chExt cx="11848567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6" y="0"/>
                <a:ext cx="885103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Hierarchical structure of seismograms</a:t>
                </a:r>
                <a:endParaRPr lang="en-GB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29</a:t>
            </a:fld>
            <a:endParaRPr lang="fr-FR"/>
          </a:p>
        </p:txBody>
      </p:sp>
      <p:sp>
        <p:nvSpPr>
          <p:cNvPr id="17" name="AutoShape 4" descr="RÃ©sultat de recherche d'images pour &quot;portrait of leonhard euler&quot;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1457563" y="4363402"/>
            <a:ext cx="1028462" cy="110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15" name="Picture 5" descr="S-luz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28" y="4103528"/>
            <a:ext cx="50292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ath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71600"/>
            <a:ext cx="210343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207816" y="560499"/>
            <a:ext cx="55730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In the </a:t>
            </a:r>
            <a:r>
              <a:rPr lang="fr-FR" sz="2000" dirty="0" err="1" smtClean="0"/>
              <a:t>Earth</a:t>
            </a:r>
            <a:endParaRPr lang="fr-FR" sz="2000" dirty="0" smtClean="0"/>
          </a:p>
          <a:p>
            <a:endParaRPr lang="fr-FR" sz="2000" dirty="0"/>
          </a:p>
          <a:p>
            <a:r>
              <a:rPr lang="fr-FR" sz="2000" dirty="0" err="1" smtClean="0"/>
              <a:t>Three</a:t>
            </a:r>
            <a:r>
              <a:rPr lang="fr-FR" sz="2000" dirty="0" smtClean="0"/>
              <a:t> time </a:t>
            </a:r>
            <a:r>
              <a:rPr lang="fr-FR" sz="2000" dirty="0" err="1" smtClean="0"/>
              <a:t>scales</a:t>
            </a:r>
            <a:r>
              <a:rPr lang="fr-FR" sz="2000" dirty="0" smtClean="0"/>
              <a:t> (for </a:t>
            </a:r>
            <a:r>
              <a:rPr lang="fr-FR" sz="2000" dirty="0" err="1" smtClean="0"/>
              <a:t>balistic</a:t>
            </a:r>
            <a:r>
              <a:rPr lang="fr-FR" sz="2000" dirty="0" smtClean="0"/>
              <a:t> </a:t>
            </a:r>
            <a:r>
              <a:rPr lang="fr-FR" sz="2000" dirty="0" err="1" smtClean="0"/>
              <a:t>waves</a:t>
            </a:r>
            <a:r>
              <a:rPr lang="fr-FR" sz="2000" dirty="0" smtClean="0"/>
              <a:t>)</a:t>
            </a:r>
          </a:p>
          <a:p>
            <a:r>
              <a:rPr lang="fr-FR" sz="2000" dirty="0" err="1" smtClean="0"/>
              <a:t>Three</a:t>
            </a:r>
            <a:r>
              <a:rPr lang="fr-FR" sz="2000" dirty="0" smtClean="0"/>
              <a:t> spatial </a:t>
            </a:r>
            <a:r>
              <a:rPr lang="fr-FR" sz="2000" dirty="0" err="1" smtClean="0"/>
              <a:t>scales</a:t>
            </a:r>
            <a:r>
              <a:rPr lang="fr-FR" sz="2000" dirty="0" smtClean="0"/>
              <a:t> …</a:t>
            </a:r>
          </a:p>
          <a:p>
            <a:endParaRPr lang="fr-FR" sz="2000" dirty="0"/>
          </a:p>
          <a:p>
            <a:r>
              <a:rPr lang="fr-FR" sz="2000" b="1" dirty="0" err="1" smtClean="0"/>
              <a:t>Two</a:t>
            </a:r>
            <a:r>
              <a:rPr lang="fr-FR" sz="2000" b="1" dirty="0" smtClean="0"/>
              <a:t> options: </a:t>
            </a:r>
          </a:p>
          <a:p>
            <a:endParaRPr lang="fr-FR" sz="2000" b="1" dirty="0"/>
          </a:p>
          <a:p>
            <a:pPr marL="457200" indent="-457200">
              <a:buFont typeface="+mj-lt"/>
              <a:buAutoNum type="alphaLcPeriod"/>
            </a:pPr>
            <a:r>
              <a:rPr lang="fr-FR" sz="2000" b="1" dirty="0" err="1" smtClean="0"/>
              <a:t>extracting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specific</a:t>
            </a:r>
            <a:r>
              <a:rPr lang="fr-FR" sz="2000" b="1" dirty="0" smtClean="0"/>
              <a:t> observables (time/phase) </a:t>
            </a:r>
          </a:p>
          <a:p>
            <a:pPr marL="342900" indent="-342900">
              <a:buFont typeface="+mj-lt"/>
              <a:buAutoNum type="alphaLcPeriod"/>
            </a:pPr>
            <a:r>
              <a:rPr lang="fr-FR" b="1" dirty="0" smtClean="0"/>
              <a:t>  </a:t>
            </a:r>
            <a:r>
              <a:rPr lang="fr-FR" b="1" i="1" dirty="0" err="1" smtClean="0"/>
              <a:t>using</a:t>
            </a:r>
            <a:r>
              <a:rPr lang="fr-FR" b="1" i="1" dirty="0" smtClean="0"/>
              <a:t> </a:t>
            </a:r>
            <a:r>
              <a:rPr lang="fr-FR" b="1" i="1" dirty="0"/>
              <a:t>records as </a:t>
            </a:r>
            <a:r>
              <a:rPr lang="fr-FR" b="1" i="1" dirty="0" err="1"/>
              <a:t>they</a:t>
            </a:r>
            <a:r>
              <a:rPr lang="fr-FR" b="1" i="1" dirty="0"/>
              <a:t> </a:t>
            </a:r>
            <a:r>
              <a:rPr lang="fr-FR" b="1" i="1" dirty="0" smtClean="0"/>
              <a:t>are (</a:t>
            </a:r>
            <a:r>
              <a:rPr lang="fr-FR" b="1" i="1" dirty="0" err="1" smtClean="0"/>
              <a:t>calibrated</a:t>
            </a:r>
            <a:r>
              <a:rPr lang="fr-FR" b="1" i="1" dirty="0" smtClean="0"/>
              <a:t> amplitude!)</a:t>
            </a:r>
            <a:endParaRPr lang="fr-FR" b="1" i="1" dirty="0"/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172666" y="1235487"/>
            <a:ext cx="99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Seismics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4829764" y="5825059"/>
            <a:ext cx="144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Seismology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17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63285" y="25642"/>
            <a:ext cx="4196443" cy="1325563"/>
          </a:xfrm>
        </p:spPr>
        <p:txBody>
          <a:bodyPr/>
          <a:lstStyle/>
          <a:p>
            <a:r>
              <a:rPr lang="fr-FR" altLang="fr-FR" sz="4000" dirty="0" smtClean="0"/>
              <a:t>Scientific topics…</a:t>
            </a:r>
            <a:endParaRPr lang="fr-FR" alt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79" y="241591"/>
            <a:ext cx="1415037" cy="145012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65363" y="1022118"/>
            <a:ext cx="4849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PhD topic: </a:t>
            </a:r>
            <a:r>
              <a:rPr lang="fr-FR" dirty="0" err="1" smtClean="0"/>
              <a:t>earthquake</a:t>
            </a:r>
            <a:r>
              <a:rPr lang="fr-FR" dirty="0" smtClean="0"/>
              <a:t> </a:t>
            </a:r>
            <a:r>
              <a:rPr lang="fr-FR" dirty="0" err="1" smtClean="0"/>
              <a:t>dynamic</a:t>
            </a:r>
            <a:r>
              <a:rPr lang="fr-FR" dirty="0" smtClean="0"/>
              <a:t> rupture …</a:t>
            </a:r>
          </a:p>
          <a:p>
            <a:r>
              <a:rPr lang="fr-FR" dirty="0"/>
              <a:t> </a:t>
            </a:r>
            <a:r>
              <a:rPr lang="fr-FR" dirty="0" err="1" smtClean="0"/>
              <a:t>theoretical</a:t>
            </a:r>
            <a:r>
              <a:rPr lang="fr-FR" dirty="0" smtClean="0"/>
              <a:t> investigation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numerical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(</a:t>
            </a:r>
            <a:r>
              <a:rPr lang="fr-FR" dirty="0" err="1" smtClean="0"/>
              <a:t>specifically</a:t>
            </a:r>
            <a:r>
              <a:rPr lang="fr-FR" dirty="0" smtClean="0"/>
              <a:t> FD </a:t>
            </a:r>
            <a:r>
              <a:rPr lang="fr-FR" dirty="0" err="1" smtClean="0"/>
              <a:t>wave</a:t>
            </a:r>
            <a:r>
              <a:rPr lang="fr-FR" dirty="0" smtClean="0"/>
              <a:t> propagation </a:t>
            </a:r>
            <a:r>
              <a:rPr lang="fr-FR" dirty="0" err="1" smtClean="0"/>
              <a:t>modeling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		</a:t>
            </a:r>
            <a:endParaRPr lang="fr-FR" dirty="0"/>
          </a:p>
        </p:txBody>
      </p:sp>
      <p:sp>
        <p:nvSpPr>
          <p:cNvPr id="7" name="Flèche droite 6"/>
          <p:cNvSpPr/>
          <p:nvPr/>
        </p:nvSpPr>
        <p:spPr>
          <a:xfrm>
            <a:off x="1963200" y="20812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152220" y="2135368"/>
            <a:ext cx="204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 data!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28649" y="3001840"/>
            <a:ext cx="603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Post-PhD: </a:t>
            </a:r>
            <a:r>
              <a:rPr lang="fr-FR" dirty="0" err="1" smtClean="0"/>
              <a:t>travel</a:t>
            </a:r>
            <a:r>
              <a:rPr lang="fr-FR" dirty="0" smtClean="0"/>
              <a:t>-time </a:t>
            </a:r>
            <a:r>
              <a:rPr lang="fr-FR" dirty="0" err="1" smtClean="0"/>
              <a:t>tomography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people (</a:t>
            </a:r>
            <a:r>
              <a:rPr lang="fr-FR" dirty="0" err="1" smtClean="0"/>
              <a:t>still</a:t>
            </a:r>
            <a:r>
              <a:rPr lang="fr-FR" dirty="0" smtClean="0"/>
              <a:t> on)</a:t>
            </a:r>
            <a:endParaRPr lang="fr-FR" dirty="0"/>
          </a:p>
        </p:txBody>
      </p:sp>
      <p:sp>
        <p:nvSpPr>
          <p:cNvPr id="12" name="Flèche droite 11"/>
          <p:cNvSpPr/>
          <p:nvPr/>
        </p:nvSpPr>
        <p:spPr>
          <a:xfrm>
            <a:off x="1911748" y="348603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028950" y="3543687"/>
            <a:ext cx="52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Data! </a:t>
            </a:r>
            <a:r>
              <a:rPr lang="fr-FR" dirty="0" err="1" smtClean="0"/>
              <a:t>Volcanic</a:t>
            </a:r>
            <a:r>
              <a:rPr lang="fr-FR" dirty="0" smtClean="0"/>
              <a:t> area (Mt </a:t>
            </a:r>
            <a:r>
              <a:rPr lang="fr-FR" dirty="0" err="1" smtClean="0"/>
              <a:t>Vesuvius</a:t>
            </a:r>
            <a:r>
              <a:rPr lang="fr-FR" dirty="0" smtClean="0"/>
              <a:t>/ </a:t>
            </a:r>
            <a:r>
              <a:rPr lang="fr-FR" dirty="0" err="1" smtClean="0"/>
              <a:t>Campi</a:t>
            </a:r>
            <a:r>
              <a:rPr lang="fr-FR" dirty="0" smtClean="0"/>
              <a:t> </a:t>
            </a:r>
            <a:r>
              <a:rPr lang="fr-FR" dirty="0" err="1" smtClean="0"/>
              <a:t>Flegrei</a:t>
            </a:r>
            <a:r>
              <a:rPr lang="fr-FR" dirty="0" smtClean="0"/>
              <a:t> </a:t>
            </a:r>
            <a:r>
              <a:rPr lang="fr-FR" dirty="0" err="1" smtClean="0"/>
              <a:t>nearby</a:t>
            </a:r>
            <a:r>
              <a:rPr lang="fr-FR" dirty="0" smtClean="0"/>
              <a:t> Naples) &amp; Rift zone (Gulf of Corinth)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478111" y="2168462"/>
            <a:ext cx="343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</a:t>
            </a:r>
            <a:r>
              <a:rPr lang="fr-FR" dirty="0" err="1" smtClean="0"/>
              <a:t>side</a:t>
            </a:r>
            <a:r>
              <a:rPr lang="fr-FR" dirty="0" smtClean="0"/>
              <a:t> output: </a:t>
            </a:r>
            <a:r>
              <a:rPr lang="fr-FR" dirty="0" err="1" smtClean="0"/>
              <a:t>theoretical</a:t>
            </a:r>
            <a:r>
              <a:rPr lang="fr-FR" dirty="0" smtClean="0"/>
              <a:t> FWI</a:t>
            </a:r>
          </a:p>
          <a:p>
            <a:r>
              <a:rPr lang="fr-FR" dirty="0" err="1" smtClean="0"/>
              <a:t>with</a:t>
            </a:r>
            <a:r>
              <a:rPr lang="fr-FR" dirty="0" smtClean="0"/>
              <a:t> the consortium « GTG »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28649" y="4312342"/>
            <a:ext cx="691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Post-PhD: RAY+BORN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people (consortium « GRS ») </a:t>
            </a:r>
            <a:endParaRPr lang="fr-FR" dirty="0"/>
          </a:p>
        </p:txBody>
      </p:sp>
      <p:sp>
        <p:nvSpPr>
          <p:cNvPr id="16" name="Flèche droite 15"/>
          <p:cNvSpPr/>
          <p:nvPr/>
        </p:nvSpPr>
        <p:spPr>
          <a:xfrm>
            <a:off x="1911748" y="48412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3028951" y="4841292"/>
            <a:ext cx="590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Oil&amp;Gas</a:t>
            </a:r>
            <a:r>
              <a:rPr lang="fr-FR" dirty="0" smtClean="0"/>
              <a:t> </a:t>
            </a:r>
            <a:r>
              <a:rPr lang="fr-FR" dirty="0" err="1" smtClean="0"/>
              <a:t>enterprises</a:t>
            </a:r>
            <a:r>
              <a:rPr lang="fr-FR" dirty="0" smtClean="0"/>
              <a:t> (Elf-Aquitaine – </a:t>
            </a:r>
            <a:r>
              <a:rPr lang="fr-FR" dirty="0" err="1" smtClean="0"/>
              <a:t>Oseberg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98" y="1952640"/>
            <a:ext cx="819150" cy="99060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30732" y="5538992"/>
            <a:ext cx="721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Long time </a:t>
            </a:r>
            <a:r>
              <a:rPr lang="fr-FR" dirty="0" err="1" smtClean="0"/>
              <a:t>after</a:t>
            </a:r>
            <a:r>
              <a:rPr lang="fr-FR" dirty="0" smtClean="0"/>
              <a:t>: real applications of FWI (consortium SEISCOPE, </a:t>
            </a:r>
            <a:r>
              <a:rPr lang="fr-FR" dirty="0" err="1" smtClean="0"/>
              <a:t>still</a:t>
            </a:r>
            <a:r>
              <a:rPr lang="fr-FR" dirty="0" smtClean="0"/>
              <a:t> on)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4" y="5280770"/>
            <a:ext cx="890588" cy="1024786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4" y="3379280"/>
            <a:ext cx="881517" cy="100578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980" y="1935181"/>
            <a:ext cx="921239" cy="105475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143008" y="6006092"/>
            <a:ext cx="602696" cy="79723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813" y="6006092"/>
            <a:ext cx="619391" cy="797236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238703" y="6035378"/>
            <a:ext cx="190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generation</a:t>
            </a:r>
            <a:r>
              <a:rPr lang="fr-FR" dirty="0" smtClean="0"/>
              <a:t> 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4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" y="2362828"/>
            <a:ext cx="2663408" cy="171951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-4762" y="-8281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6" y="0"/>
              <a:ext cx="11848567" cy="546266"/>
              <a:chOff x="-1252716" y="0"/>
              <a:chExt cx="11848567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6" y="0"/>
                <a:ext cx="885103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Option A: phase information</a:t>
                </a:r>
                <a:endParaRPr lang="en-GB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Phases and waves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30</a:t>
            </a:fld>
            <a:endParaRPr lang="fr-FR"/>
          </a:p>
        </p:txBody>
      </p:sp>
      <p:sp>
        <p:nvSpPr>
          <p:cNvPr id="17" name="AutoShape 4" descr="RÃ©sultat de recherche d'images pour &quot;portrait of leonhard euler&quot;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1457563" y="4363402"/>
            <a:ext cx="1028462" cy="110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/>
          <p:cNvSpPr/>
          <p:nvPr/>
        </p:nvSpPr>
        <p:spPr>
          <a:xfrm>
            <a:off x="230981" y="620242"/>
            <a:ext cx="8843190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 smtClean="0"/>
              <a:t>Extracting</a:t>
            </a:r>
            <a:r>
              <a:rPr lang="fr-FR" sz="2800" dirty="0" smtClean="0"/>
              <a:t> </a:t>
            </a:r>
            <a:r>
              <a:rPr lang="fr-FR" sz="2800" dirty="0" err="1"/>
              <a:t>specific</a:t>
            </a:r>
            <a:r>
              <a:rPr lang="fr-FR" sz="2800" dirty="0"/>
              <a:t> </a:t>
            </a:r>
            <a:r>
              <a:rPr lang="fr-FR" sz="2800" dirty="0" smtClean="0"/>
              <a:t>observables </a:t>
            </a:r>
            <a:r>
              <a:rPr lang="fr-FR" sz="2800" dirty="0" err="1" smtClean="0"/>
              <a:t>from</a:t>
            </a:r>
            <a:r>
              <a:rPr lang="fr-FR" sz="2800" dirty="0" smtClean="0"/>
              <a:t> records</a:t>
            </a:r>
          </a:p>
          <a:p>
            <a:r>
              <a:rPr lang="fr-FR" sz="2800" dirty="0"/>
              <a:t>	</a:t>
            </a:r>
            <a:r>
              <a:rPr lang="fr-FR" sz="2000" b="1" dirty="0" err="1" smtClean="0">
                <a:solidFill>
                  <a:srgbClr val="C00000"/>
                </a:solidFill>
              </a:rPr>
              <a:t>Kinematic</a:t>
            </a:r>
            <a:r>
              <a:rPr lang="fr-FR" sz="2000" b="1" dirty="0" smtClean="0">
                <a:solidFill>
                  <a:srgbClr val="C00000"/>
                </a:solidFill>
              </a:rPr>
              <a:t> observables  </a:t>
            </a:r>
            <a:r>
              <a:rPr lang="fr-FR" sz="2000" dirty="0" smtClean="0">
                <a:solidFill>
                  <a:srgbClr val="C00000"/>
                </a:solidFill>
              </a:rPr>
              <a:t>(as for </a:t>
            </a:r>
            <a:r>
              <a:rPr lang="fr-FR" sz="2000" dirty="0" err="1" smtClean="0">
                <a:solidFill>
                  <a:srgbClr val="C00000"/>
                </a:solidFill>
              </a:rPr>
              <a:t>oceanographic</a:t>
            </a:r>
            <a:r>
              <a:rPr lang="fr-FR" sz="2000" dirty="0" smtClean="0">
                <a:solidFill>
                  <a:srgbClr val="C00000"/>
                </a:solidFill>
              </a:rPr>
              <a:t> and </a:t>
            </a:r>
            <a:r>
              <a:rPr lang="fr-FR" sz="2000" dirty="0" err="1" smtClean="0">
                <a:solidFill>
                  <a:srgbClr val="C00000"/>
                </a:solidFill>
              </a:rPr>
              <a:t>infrasonic</a:t>
            </a:r>
            <a:r>
              <a:rPr lang="fr-FR" sz="2000" dirty="0" smtClean="0">
                <a:solidFill>
                  <a:srgbClr val="C00000"/>
                </a:solidFill>
              </a:rPr>
              <a:t> tomographies)</a:t>
            </a:r>
          </a:p>
          <a:p>
            <a:r>
              <a:rPr lang="fr-FR" sz="2000" dirty="0">
                <a:solidFill>
                  <a:srgbClr val="C00000"/>
                </a:solidFill>
              </a:rPr>
              <a:t>	</a:t>
            </a:r>
            <a:r>
              <a:rPr lang="fr-FR" sz="2000" dirty="0" smtClean="0">
                <a:solidFill>
                  <a:srgbClr val="C00000"/>
                </a:solidFill>
              </a:rPr>
              <a:t>		- times or (</a:t>
            </a:r>
            <a:r>
              <a:rPr lang="fr-FR" sz="2000" dirty="0" err="1" smtClean="0">
                <a:solidFill>
                  <a:srgbClr val="C00000"/>
                </a:solidFill>
              </a:rPr>
              <a:t>instantaneous</a:t>
            </a:r>
            <a:r>
              <a:rPr lang="fr-FR" sz="2000" dirty="0" smtClean="0">
                <a:solidFill>
                  <a:srgbClr val="C00000"/>
                </a:solidFill>
              </a:rPr>
              <a:t>) phases (</a:t>
            </a:r>
            <a:r>
              <a:rPr lang="fr-FR" sz="2000" dirty="0" err="1">
                <a:solidFill>
                  <a:srgbClr val="C00000"/>
                </a:solidFill>
              </a:rPr>
              <a:t>u</a:t>
            </a:r>
            <a:r>
              <a:rPr lang="fr-FR" sz="2000" dirty="0" err="1" smtClean="0">
                <a:solidFill>
                  <a:srgbClr val="C00000"/>
                </a:solidFill>
              </a:rPr>
              <a:t>sed</a:t>
            </a:r>
            <a:r>
              <a:rPr lang="fr-FR" sz="2000" dirty="0" smtClean="0">
                <a:solidFill>
                  <a:srgbClr val="C00000"/>
                </a:solidFill>
              </a:rPr>
              <a:t> in </a:t>
            </a:r>
            <a:r>
              <a:rPr lang="fr-FR" sz="2000" dirty="0" err="1" smtClean="0">
                <a:solidFill>
                  <a:srgbClr val="C00000"/>
                </a:solidFill>
              </a:rPr>
              <a:t>seismic</a:t>
            </a:r>
            <a:r>
              <a:rPr lang="fr-FR" sz="2000" dirty="0" smtClean="0">
                <a:solidFill>
                  <a:srgbClr val="C00000"/>
                </a:solidFill>
              </a:rPr>
              <a:t> time </a:t>
            </a:r>
            <a:r>
              <a:rPr lang="fr-FR" sz="2000" dirty="0" err="1" smtClean="0">
                <a:solidFill>
                  <a:srgbClr val="C00000"/>
                </a:solidFill>
              </a:rPr>
              <a:t>tomography</a:t>
            </a:r>
            <a:r>
              <a:rPr lang="fr-FR" sz="2000" dirty="0" smtClean="0">
                <a:solidFill>
                  <a:srgbClr val="C00000"/>
                </a:solidFill>
              </a:rPr>
              <a:t>)</a:t>
            </a:r>
          </a:p>
          <a:p>
            <a:r>
              <a:rPr lang="fr-FR" sz="2000" dirty="0">
                <a:solidFill>
                  <a:srgbClr val="C00000"/>
                </a:solidFill>
              </a:rPr>
              <a:t>	</a:t>
            </a:r>
            <a:r>
              <a:rPr lang="fr-FR" sz="2000" dirty="0" smtClean="0">
                <a:solidFill>
                  <a:srgbClr val="C00000"/>
                </a:solidFill>
              </a:rPr>
              <a:t>		- angles (</a:t>
            </a:r>
            <a:r>
              <a:rPr lang="fr-FR" sz="2000" dirty="0" smtClean="0">
                <a:solidFill>
                  <a:srgbClr val="C00000"/>
                </a:solidFill>
              </a:rPr>
              <a:t>back-</a:t>
            </a:r>
            <a:r>
              <a:rPr lang="fr-FR" sz="2000" dirty="0" err="1" smtClean="0">
                <a:solidFill>
                  <a:srgbClr val="C00000"/>
                </a:solidFill>
              </a:rPr>
              <a:t>azimuth</a:t>
            </a:r>
            <a:r>
              <a:rPr lang="fr-FR" sz="2000" dirty="0" smtClean="0">
                <a:solidFill>
                  <a:srgbClr val="C00000"/>
                </a:solidFill>
              </a:rPr>
              <a:t> </a:t>
            </a:r>
            <a:r>
              <a:rPr lang="fr-FR" sz="2000" dirty="0" smtClean="0">
                <a:solidFill>
                  <a:srgbClr val="C00000"/>
                </a:solidFill>
              </a:rPr>
              <a:t>and </a:t>
            </a:r>
            <a:r>
              <a:rPr lang="fr-FR" sz="2000" dirty="0" err="1" smtClean="0">
                <a:solidFill>
                  <a:srgbClr val="C00000"/>
                </a:solidFill>
              </a:rPr>
              <a:t>slowness</a:t>
            </a:r>
            <a:r>
              <a:rPr lang="fr-FR" sz="2000" dirty="0" smtClean="0">
                <a:solidFill>
                  <a:srgbClr val="C00000"/>
                </a:solidFill>
              </a:rPr>
              <a:t> angle: source, </a:t>
            </a:r>
            <a:r>
              <a:rPr lang="fr-FR" sz="2000" dirty="0" err="1" smtClean="0">
                <a:solidFill>
                  <a:srgbClr val="C00000"/>
                </a:solidFill>
              </a:rPr>
              <a:t>receiver</a:t>
            </a:r>
            <a:r>
              <a:rPr lang="fr-FR" sz="2000" dirty="0" smtClean="0">
                <a:solidFill>
                  <a:srgbClr val="C00000"/>
                </a:solidFill>
              </a:rPr>
              <a:t>, </a:t>
            </a:r>
            <a:r>
              <a:rPr lang="fr-FR" sz="2000" dirty="0" err="1" smtClean="0">
                <a:solidFill>
                  <a:srgbClr val="C00000"/>
                </a:solidFill>
              </a:rPr>
              <a:t>diffractor</a:t>
            </a:r>
            <a:r>
              <a:rPr lang="fr-FR" sz="2000" dirty="0" smtClean="0">
                <a:solidFill>
                  <a:srgbClr val="C00000"/>
                </a:solidFill>
              </a:rPr>
              <a:t>)</a:t>
            </a:r>
            <a:endParaRPr lang="fr-FR" sz="2800" dirty="0" smtClean="0">
              <a:solidFill>
                <a:srgbClr val="C00000"/>
              </a:solidFill>
            </a:endParaRPr>
          </a:p>
          <a:p>
            <a:r>
              <a:rPr lang="fr-FR" sz="2800" dirty="0" smtClean="0">
                <a:solidFill>
                  <a:srgbClr val="C00000"/>
                </a:solidFill>
              </a:rPr>
              <a:t>			- </a:t>
            </a:r>
            <a:r>
              <a:rPr lang="fr-FR" sz="2000" dirty="0" smtClean="0">
                <a:solidFill>
                  <a:srgbClr val="C00000"/>
                </a:solidFill>
              </a:rPr>
              <a:t>time </a:t>
            </a:r>
            <a:r>
              <a:rPr lang="fr-FR" sz="2000" dirty="0" err="1" smtClean="0">
                <a:solidFill>
                  <a:srgbClr val="C00000"/>
                </a:solidFill>
              </a:rPr>
              <a:t>curvature</a:t>
            </a:r>
            <a:r>
              <a:rPr lang="fr-FR" sz="2000" dirty="0" smtClean="0">
                <a:solidFill>
                  <a:srgbClr val="C00000"/>
                </a:solidFill>
              </a:rPr>
              <a:t> (</a:t>
            </a:r>
            <a:r>
              <a:rPr lang="fr-FR" sz="2000" dirty="0" err="1" smtClean="0">
                <a:solidFill>
                  <a:srgbClr val="C00000"/>
                </a:solidFill>
              </a:rPr>
              <a:t>example</a:t>
            </a:r>
            <a:r>
              <a:rPr lang="fr-FR" sz="2000" dirty="0" smtClean="0">
                <a:solidFill>
                  <a:srgbClr val="C00000"/>
                </a:solidFill>
              </a:rPr>
              <a:t> of </a:t>
            </a:r>
            <a:r>
              <a:rPr lang="fr-FR" sz="2000" dirty="0" err="1" smtClean="0">
                <a:solidFill>
                  <a:srgbClr val="C00000"/>
                </a:solidFill>
              </a:rPr>
              <a:t>velocity</a:t>
            </a:r>
            <a:r>
              <a:rPr lang="fr-FR" sz="2000" dirty="0" smtClean="0">
                <a:solidFill>
                  <a:srgbClr val="C00000"/>
                </a:solidFill>
              </a:rPr>
              <a:t> </a:t>
            </a:r>
            <a:r>
              <a:rPr lang="fr-FR" sz="2000" dirty="0" err="1" smtClean="0">
                <a:solidFill>
                  <a:srgbClr val="C00000"/>
                </a:solidFill>
              </a:rPr>
              <a:t>analysis</a:t>
            </a:r>
            <a:r>
              <a:rPr lang="fr-FR" sz="2000" dirty="0" smtClean="0">
                <a:solidFill>
                  <a:srgbClr val="C00000"/>
                </a:solidFill>
              </a:rPr>
              <a:t>)</a:t>
            </a:r>
          </a:p>
          <a:p>
            <a:endParaRPr lang="fr-FR" sz="2000" dirty="0" smtClean="0">
              <a:solidFill>
                <a:srgbClr val="C00000"/>
              </a:solidFill>
            </a:endParaRPr>
          </a:p>
          <a:p>
            <a:endParaRPr lang="fr-FR" sz="2000" dirty="0" smtClean="0">
              <a:solidFill>
                <a:srgbClr val="C00000"/>
              </a:solidFill>
            </a:endParaRPr>
          </a:p>
          <a:p>
            <a:endParaRPr lang="fr-FR" sz="2000" dirty="0" smtClean="0">
              <a:solidFill>
                <a:srgbClr val="C00000"/>
              </a:solidFill>
            </a:endParaRPr>
          </a:p>
          <a:p>
            <a:endParaRPr lang="fr-FR" sz="2000" dirty="0">
              <a:solidFill>
                <a:srgbClr val="C00000"/>
              </a:solidFill>
            </a:endParaRPr>
          </a:p>
          <a:p>
            <a:endParaRPr lang="fr-FR" sz="2000" dirty="0" smtClean="0">
              <a:solidFill>
                <a:srgbClr val="C00000"/>
              </a:solidFill>
            </a:endParaRPr>
          </a:p>
          <a:p>
            <a:r>
              <a:rPr lang="fr-FR" sz="2800" dirty="0" smtClean="0"/>
              <a:t>	</a:t>
            </a:r>
            <a:endParaRPr lang="fr-FR" sz="2800" dirty="0"/>
          </a:p>
        </p:txBody>
      </p:sp>
      <p:sp>
        <p:nvSpPr>
          <p:cNvPr id="3" name="Rectangle 2"/>
          <p:cNvSpPr/>
          <p:nvPr/>
        </p:nvSpPr>
        <p:spPr>
          <a:xfrm>
            <a:off x="3342184" y="5469255"/>
            <a:ext cx="55732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i="1" u="sng" dirty="0" smtClean="0">
                <a:solidFill>
                  <a:schemeClr val="accent1"/>
                </a:solidFill>
              </a:rPr>
              <a:t>Correct </a:t>
            </a:r>
            <a:r>
              <a:rPr lang="fr-FR" sz="2000" b="1" i="1" u="sng" dirty="0" err="1" smtClean="0">
                <a:solidFill>
                  <a:schemeClr val="accent1"/>
                </a:solidFill>
              </a:rPr>
              <a:t>physical</a:t>
            </a:r>
            <a:r>
              <a:rPr lang="fr-FR" sz="2000" b="1" i="1" u="sng" dirty="0" smtClean="0">
                <a:solidFill>
                  <a:schemeClr val="accent1"/>
                </a:solidFill>
              </a:rPr>
              <a:t> description of amplitude variation</a:t>
            </a:r>
          </a:p>
          <a:p>
            <a:r>
              <a:rPr lang="fr-FR" sz="2000" b="1" i="1" u="sng" dirty="0" smtClean="0">
                <a:solidFill>
                  <a:schemeClr val="accent1"/>
                </a:solidFill>
              </a:rPr>
              <a:t>Tools </a:t>
            </a:r>
            <a:r>
              <a:rPr lang="fr-FR" sz="2000" b="1" i="1" u="sng" dirty="0">
                <a:solidFill>
                  <a:schemeClr val="accent1"/>
                </a:solidFill>
              </a:rPr>
              <a:t>for </a:t>
            </a:r>
            <a:r>
              <a:rPr lang="fr-FR" sz="2000" b="1" i="1" u="sng" dirty="0" err="1">
                <a:solidFill>
                  <a:schemeClr val="accent1"/>
                </a:solidFill>
              </a:rPr>
              <a:t>predicting</a:t>
            </a:r>
            <a:r>
              <a:rPr lang="fr-FR" sz="2000" b="1" i="1" u="sng" dirty="0">
                <a:solidFill>
                  <a:schemeClr val="accent1"/>
                </a:solidFill>
              </a:rPr>
              <a:t> </a:t>
            </a:r>
            <a:r>
              <a:rPr lang="fr-FR" sz="2000" b="1" i="1" u="sng" dirty="0" err="1">
                <a:solidFill>
                  <a:schemeClr val="accent1"/>
                </a:solidFill>
              </a:rPr>
              <a:t>accurately</a:t>
            </a:r>
            <a:r>
              <a:rPr lang="fr-FR" sz="2000" b="1" i="1" u="sng" dirty="0">
                <a:solidFill>
                  <a:schemeClr val="accent1"/>
                </a:solidFill>
              </a:rPr>
              <a:t> </a:t>
            </a:r>
            <a:r>
              <a:rPr lang="fr-FR" sz="2000" b="1" i="1" u="sng" dirty="0" err="1">
                <a:solidFill>
                  <a:schemeClr val="accent1"/>
                </a:solidFill>
              </a:rPr>
              <a:t>these</a:t>
            </a:r>
            <a:r>
              <a:rPr lang="fr-FR" sz="2000" b="1" i="1" u="sng" dirty="0">
                <a:solidFill>
                  <a:schemeClr val="accent1"/>
                </a:solidFill>
              </a:rPr>
              <a:t> observations </a:t>
            </a:r>
            <a:endParaRPr lang="fr-FR" sz="2000" dirty="0"/>
          </a:p>
        </p:txBody>
      </p:sp>
      <p:sp>
        <p:nvSpPr>
          <p:cNvPr id="13" name="Rectangle 12"/>
          <p:cNvSpPr/>
          <p:nvPr/>
        </p:nvSpPr>
        <p:spPr>
          <a:xfrm>
            <a:off x="3342184" y="2661879"/>
            <a:ext cx="6362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i="1" u="sng" dirty="0">
                <a:solidFill>
                  <a:srgbClr val="00B050"/>
                </a:solidFill>
              </a:rPr>
              <a:t>Correct </a:t>
            </a:r>
            <a:r>
              <a:rPr lang="fr-FR" sz="2000" b="1" i="1" u="sng" dirty="0" err="1">
                <a:solidFill>
                  <a:srgbClr val="00B050"/>
                </a:solidFill>
              </a:rPr>
              <a:t>physical</a:t>
            </a:r>
            <a:r>
              <a:rPr lang="fr-FR" sz="2000" b="1" i="1" u="sng" dirty="0">
                <a:solidFill>
                  <a:srgbClr val="00B050"/>
                </a:solidFill>
              </a:rPr>
              <a:t> description of </a:t>
            </a:r>
            <a:r>
              <a:rPr lang="fr-FR" sz="2000" b="1" i="1" u="sng" dirty="0" smtClean="0">
                <a:solidFill>
                  <a:srgbClr val="00B050"/>
                </a:solidFill>
              </a:rPr>
              <a:t>time/phase data </a:t>
            </a:r>
            <a:endParaRPr lang="fr-FR" sz="2000" b="1" i="1" u="sng" dirty="0">
              <a:solidFill>
                <a:srgbClr val="00B050"/>
              </a:solidFill>
            </a:endParaRPr>
          </a:p>
          <a:p>
            <a:r>
              <a:rPr lang="fr-FR" sz="2000" b="1" i="1" u="sng" dirty="0">
                <a:solidFill>
                  <a:srgbClr val="00B050"/>
                </a:solidFill>
              </a:rPr>
              <a:t>Tools for </a:t>
            </a:r>
            <a:r>
              <a:rPr lang="fr-FR" sz="2000" b="1" i="1" u="sng" dirty="0" err="1">
                <a:solidFill>
                  <a:srgbClr val="00B050"/>
                </a:solidFill>
              </a:rPr>
              <a:t>predicting</a:t>
            </a:r>
            <a:r>
              <a:rPr lang="fr-FR" sz="2000" b="1" i="1" u="sng" dirty="0">
                <a:solidFill>
                  <a:srgbClr val="00B050"/>
                </a:solidFill>
              </a:rPr>
              <a:t> </a:t>
            </a:r>
            <a:r>
              <a:rPr lang="fr-FR" sz="2000" b="1" i="1" u="sng" dirty="0" err="1">
                <a:solidFill>
                  <a:srgbClr val="00B050"/>
                </a:solidFill>
              </a:rPr>
              <a:t>accurately</a:t>
            </a:r>
            <a:r>
              <a:rPr lang="fr-FR" sz="2000" b="1" i="1" u="sng" dirty="0">
                <a:solidFill>
                  <a:srgbClr val="00B050"/>
                </a:solidFill>
              </a:rPr>
              <a:t> </a:t>
            </a:r>
            <a:r>
              <a:rPr lang="fr-FR" sz="2000" b="1" i="1" u="sng" dirty="0" err="1">
                <a:solidFill>
                  <a:srgbClr val="00B050"/>
                </a:solidFill>
              </a:rPr>
              <a:t>these</a:t>
            </a:r>
            <a:r>
              <a:rPr lang="fr-FR" sz="2000" b="1" i="1" u="sng" dirty="0">
                <a:solidFill>
                  <a:srgbClr val="00B050"/>
                </a:solidFill>
              </a:rPr>
              <a:t> observations </a:t>
            </a:r>
            <a:endParaRPr lang="fr-FR" sz="2000" dirty="0">
              <a:solidFill>
                <a:srgbClr val="00B05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19847" y="4363402"/>
            <a:ext cx="8354324" cy="1754326"/>
          </a:xfrm>
          <a:prstGeom prst="rect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 err="1"/>
              <a:t>Dynamic</a:t>
            </a:r>
            <a:r>
              <a:rPr lang="fr-FR" b="1" dirty="0"/>
              <a:t> observables </a:t>
            </a:r>
            <a:r>
              <a:rPr lang="fr-FR" b="1" dirty="0" smtClean="0"/>
              <a:t> (option A+)</a:t>
            </a:r>
            <a:endParaRPr lang="fr-FR" b="1" dirty="0"/>
          </a:p>
          <a:p>
            <a:r>
              <a:rPr lang="fr-FR" dirty="0"/>
              <a:t>			- (</a:t>
            </a:r>
            <a:r>
              <a:rPr lang="fr-FR" dirty="0" err="1"/>
              <a:t>Instantaneous</a:t>
            </a:r>
            <a:r>
              <a:rPr lang="fr-FR" dirty="0"/>
              <a:t>) </a:t>
            </a:r>
            <a:r>
              <a:rPr lang="fr-FR" dirty="0" err="1"/>
              <a:t>envelopes</a:t>
            </a:r>
            <a:endParaRPr lang="fr-FR" dirty="0"/>
          </a:p>
          <a:p>
            <a:r>
              <a:rPr lang="fr-FR" dirty="0"/>
              <a:t>			- amplitude </a:t>
            </a:r>
            <a:r>
              <a:rPr lang="fr-FR" dirty="0" err="1"/>
              <a:t>decrease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offset (AVO) </a:t>
            </a:r>
          </a:p>
          <a:p>
            <a:r>
              <a:rPr lang="fr-FR" dirty="0"/>
              <a:t>			- amplitude </a:t>
            </a:r>
            <a:r>
              <a:rPr lang="fr-FR" dirty="0" err="1"/>
              <a:t>decrease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(</a:t>
            </a:r>
            <a:r>
              <a:rPr lang="fr-FR" dirty="0" err="1"/>
              <a:t>attenuation</a:t>
            </a:r>
            <a:r>
              <a:rPr lang="fr-FR" dirty="0"/>
              <a:t> – </a:t>
            </a:r>
            <a:r>
              <a:rPr lang="fr-FR" dirty="0" err="1"/>
              <a:t>broadband</a:t>
            </a:r>
            <a:r>
              <a:rPr lang="fr-FR" dirty="0"/>
              <a:t> records)</a:t>
            </a:r>
          </a:p>
          <a:p>
            <a:r>
              <a:rPr lang="fr-FR" dirty="0"/>
              <a:t>							</a:t>
            </a:r>
            <a:endParaRPr lang="fr-FR" sz="2400" dirty="0"/>
          </a:p>
          <a:p>
            <a:endParaRPr lang="fr-FR" dirty="0"/>
          </a:p>
        </p:txBody>
      </p:sp>
      <p:sp>
        <p:nvSpPr>
          <p:cNvPr id="15" name="Émoticône 14"/>
          <p:cNvSpPr/>
          <p:nvPr/>
        </p:nvSpPr>
        <p:spPr>
          <a:xfrm>
            <a:off x="202272" y="5123234"/>
            <a:ext cx="426378" cy="505838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Émoticône 18"/>
          <p:cNvSpPr/>
          <p:nvPr/>
        </p:nvSpPr>
        <p:spPr>
          <a:xfrm>
            <a:off x="293469" y="1771817"/>
            <a:ext cx="426378" cy="505838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6573072" y="6214117"/>
            <a:ext cx="160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T* </a:t>
            </a:r>
            <a:r>
              <a:rPr lang="fr-FR" dirty="0" err="1" smtClean="0"/>
              <a:t>tomography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96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4762" y="-8281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6" y="0"/>
              <a:ext cx="11848567" cy="546266"/>
              <a:chOff x="-1252716" y="0"/>
              <a:chExt cx="11848567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6" y="0"/>
                <a:ext cx="9671474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Corinth tomography</a:t>
                </a:r>
                <a:endParaRPr lang="en-GB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31</a:t>
            </a:fld>
            <a:endParaRPr lang="fr-FR"/>
          </a:p>
        </p:txBody>
      </p:sp>
      <p:sp>
        <p:nvSpPr>
          <p:cNvPr id="17" name="AutoShape 4" descr="RÃ©sultat de recherche d'images pour &quot;portrait of leonhard euler&quot;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1457563" y="4363402"/>
            <a:ext cx="1028462" cy="110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5365210" y="1172057"/>
            <a:ext cx="3429000" cy="3191345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fr-FR" altLang="fr-FR"/>
          </a:p>
        </p:txBody>
      </p:sp>
      <p:pic>
        <p:nvPicPr>
          <p:cNvPr id="18" name="Picture 2" descr="mod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84" y="776501"/>
            <a:ext cx="4286932" cy="5668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17610" y="1305309"/>
            <a:ext cx="3200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r-FR" b="1" dirty="0" err="1">
                <a:solidFill>
                  <a:schemeClr val="accent2"/>
                </a:solidFill>
              </a:rPr>
              <a:t>Vp</a:t>
            </a:r>
            <a:r>
              <a:rPr lang="en-US" altLang="fr-FR" b="1" dirty="0">
                <a:solidFill>
                  <a:schemeClr val="accent2"/>
                </a:solidFill>
              </a:rPr>
              <a:t>/Vs image deduced from the </a:t>
            </a:r>
            <a:r>
              <a:rPr lang="en-US" altLang="fr-FR" b="1" dirty="0" err="1" smtClean="0">
                <a:solidFill>
                  <a:schemeClr val="accent2"/>
                </a:solidFill>
              </a:rPr>
              <a:t>Vp</a:t>
            </a:r>
            <a:r>
              <a:rPr lang="en-US" altLang="fr-FR" b="1" dirty="0" smtClean="0">
                <a:solidFill>
                  <a:schemeClr val="accent2"/>
                </a:solidFill>
              </a:rPr>
              <a:t> </a:t>
            </a:r>
            <a:r>
              <a:rPr lang="en-US" altLang="fr-FR" b="1" dirty="0">
                <a:solidFill>
                  <a:schemeClr val="accent2"/>
                </a:solidFill>
              </a:rPr>
              <a:t>and Vs tomographic models</a:t>
            </a: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5441410" y="2345220"/>
            <a:ext cx="3352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fr-FR" sz="2000" dirty="0">
                <a:solidFill>
                  <a:schemeClr val="accent2"/>
                </a:solidFill>
              </a:rPr>
              <a:t> </a:t>
            </a:r>
            <a:r>
              <a:rPr lang="en-US" altLang="fr-FR" sz="2000" dirty="0" err="1">
                <a:solidFill>
                  <a:schemeClr val="accent2"/>
                </a:solidFill>
              </a:rPr>
              <a:t>Vp</a:t>
            </a:r>
            <a:r>
              <a:rPr lang="en-US" altLang="fr-FR" sz="2000" dirty="0">
                <a:solidFill>
                  <a:schemeClr val="accent2"/>
                </a:solidFill>
              </a:rPr>
              <a:t>/Vs value </a:t>
            </a:r>
            <a:r>
              <a:rPr lang="en-US" altLang="fr-FR" sz="2000" dirty="0" smtClean="0">
                <a:solidFill>
                  <a:schemeClr val="accent2"/>
                </a:solidFill>
              </a:rPr>
              <a:t>may discriminates </a:t>
            </a:r>
            <a:r>
              <a:rPr lang="en-US" altLang="fr-FR" sz="2000" dirty="0">
                <a:solidFill>
                  <a:schemeClr val="accent2"/>
                </a:solidFill>
              </a:rPr>
              <a:t>lithology.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fr-FR" sz="2000" dirty="0">
                <a:solidFill>
                  <a:schemeClr val="accent2"/>
                </a:solidFill>
              </a:rPr>
              <a:t> </a:t>
            </a:r>
            <a:r>
              <a:rPr lang="en-US" altLang="fr-FR" sz="2000" dirty="0" smtClean="0">
                <a:solidFill>
                  <a:schemeClr val="accent2"/>
                </a:solidFill>
              </a:rPr>
              <a:t>Variations </a:t>
            </a:r>
            <a:r>
              <a:rPr lang="en-US" altLang="fr-FR" sz="2000" dirty="0">
                <a:solidFill>
                  <a:schemeClr val="accent2"/>
                </a:solidFill>
              </a:rPr>
              <a:t>depend on porosity and </a:t>
            </a:r>
            <a:r>
              <a:rPr lang="en-US" altLang="fr-FR" sz="2000" dirty="0" smtClean="0">
                <a:solidFill>
                  <a:schemeClr val="accent2"/>
                </a:solidFill>
              </a:rPr>
              <a:t>fluid </a:t>
            </a:r>
            <a:r>
              <a:rPr lang="en-US" altLang="fr-FR" sz="2000" dirty="0">
                <a:solidFill>
                  <a:schemeClr val="accent2"/>
                </a:solidFill>
              </a:rPr>
              <a:t>saturation.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693923" y="684685"/>
            <a:ext cx="302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PhD of Diana </a:t>
            </a:r>
            <a:r>
              <a:rPr lang="fr-FR" dirty="0" err="1" smtClean="0"/>
              <a:t>Latorre</a:t>
            </a:r>
            <a:r>
              <a:rPr lang="fr-FR" dirty="0" smtClean="0"/>
              <a:t> (2004)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5220917" y="4906315"/>
                <a:ext cx="357329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/>
                  <a:t>Fluid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combined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soft </a:t>
                </a:r>
                <a:r>
                  <a:rPr lang="fr-FR" dirty="0" err="1" smtClean="0"/>
                  <a:t>material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may</a:t>
                </a:r>
                <a:r>
                  <a:rPr lang="fr-FR" dirty="0" smtClean="0"/>
                  <a:t> help </a:t>
                </a:r>
                <a:r>
                  <a:rPr lang="fr-FR" dirty="0" err="1" smtClean="0"/>
                  <a:t>sliding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thick</a:t>
                </a:r>
                <a:r>
                  <a:rPr lang="fr-FR" dirty="0" smtClean="0"/>
                  <a:t> block over </a:t>
                </a:r>
                <a:r>
                  <a:rPr lang="fr-FR" dirty="0" err="1" smtClean="0"/>
                  <a:t>another</a:t>
                </a:r>
                <a:r>
                  <a:rPr lang="fr-FR" dirty="0" smtClean="0"/>
                  <a:t> one. The </a:t>
                </a:r>
                <a:r>
                  <a:rPr lang="fr-FR" dirty="0" err="1" smtClean="0"/>
                  <a:t>tilting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mechanism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not </a:t>
                </a:r>
                <a:r>
                  <a:rPr lang="fr-FR" dirty="0" err="1" smtClean="0"/>
                  <a:t>mandatory</a:t>
                </a:r>
                <a:r>
                  <a:rPr lang="fr-FR" dirty="0" smtClean="0"/>
                  <a:t> (the extension </a:t>
                </a:r>
                <a:r>
                  <a:rPr lang="fr-FR" dirty="0" smtClean="0"/>
                  <a:t>factor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 smtClean="0"/>
                  <a:t> of </a:t>
                </a:r>
                <a:r>
                  <a:rPr lang="fr-FR" dirty="0" err="1" smtClean="0"/>
                  <a:t>oceanic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margin</a:t>
                </a:r>
                <a:r>
                  <a:rPr lang="fr-FR" dirty="0" smtClean="0"/>
                  <a:t>) </a:t>
                </a:r>
                <a:endParaRPr lang="fr-FR" dirty="0"/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917" y="4906315"/>
                <a:ext cx="3573293" cy="1477328"/>
              </a:xfrm>
              <a:prstGeom prst="rect">
                <a:avLst/>
              </a:prstGeom>
              <a:blipFill>
                <a:blip r:embed="rId5"/>
                <a:stretch>
                  <a:fillRect l="-1363" t="-2479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3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4762" y="-8281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6" y="0"/>
              <a:ext cx="11848567" cy="546266"/>
              <a:chOff x="-1252716" y="0"/>
              <a:chExt cx="11848567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6" y="0"/>
                <a:ext cx="9671474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Corinth tomography</a:t>
                </a:r>
                <a:endParaRPr lang="en-GB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32</a:t>
            </a:fld>
            <a:endParaRPr lang="fr-FR"/>
          </a:p>
        </p:txBody>
      </p:sp>
      <p:sp>
        <p:nvSpPr>
          <p:cNvPr id="17" name="AutoShape 4" descr="RÃ©sultat de recherche d'images pour &quot;portrait of leonhard euler&quot;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1457563" y="4363402"/>
            <a:ext cx="1028462" cy="110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" y="697177"/>
            <a:ext cx="6016608" cy="28019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68" y="4113438"/>
            <a:ext cx="7418832" cy="1938528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7600544" y="2714324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 smtClean="0"/>
              <a:t>?</a:t>
            </a:r>
            <a:endParaRPr lang="fr-FR" sz="9600" dirty="0"/>
          </a:p>
        </p:txBody>
      </p:sp>
    </p:spTree>
    <p:extLst>
      <p:ext uri="{BB962C8B-B14F-4D97-AF65-F5344CB8AC3E}">
        <p14:creationId xmlns:p14="http://schemas.microsoft.com/office/powerpoint/2010/main" val="23588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4762" y="-8281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6" y="0"/>
              <a:ext cx="11848567" cy="546266"/>
              <a:chOff x="-1252716" y="0"/>
              <a:chExt cx="11848567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6" y="0"/>
                <a:ext cx="9671474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Oseberg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Ray+Born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imaging</a:t>
                </a:r>
                <a:endParaRPr lang="en-GB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33</a:t>
            </a:fld>
            <a:endParaRPr lang="fr-FR"/>
          </a:p>
        </p:txBody>
      </p:sp>
      <p:sp>
        <p:nvSpPr>
          <p:cNvPr id="17" name="AutoShape 4" descr="RÃ©sultat de recherche d'images pour &quot;portrait of leonhard euler&quot;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1457563" y="4363402"/>
            <a:ext cx="1028462" cy="110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9" name="ZoneTexte 18"/>
          <p:cNvSpPr txBox="1"/>
          <p:nvPr/>
        </p:nvSpPr>
        <p:spPr>
          <a:xfrm>
            <a:off x="8354102" y="652216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 smtClean="0"/>
              <a:t>?</a:t>
            </a:r>
            <a:endParaRPr lang="fr-FR" sz="9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42673" y="-841249"/>
            <a:ext cx="2382497" cy="506329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351162" y="540037"/>
            <a:ext cx="282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Macro-</a:t>
            </a:r>
            <a:r>
              <a:rPr lang="fr-FR" dirty="0" err="1" smtClean="0"/>
              <a:t>velocity</a:t>
            </a:r>
            <a:r>
              <a:rPr lang="fr-FR" dirty="0" smtClean="0"/>
              <a:t> model </a:t>
            </a:r>
            <a:r>
              <a:rPr lang="fr-FR" dirty="0" err="1" smtClean="0"/>
              <a:t>built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velocity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…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3592" y="-113422"/>
            <a:ext cx="3166887" cy="8937824"/>
          </a:xfrm>
          <a:prstGeom prst="rect">
            <a:avLst/>
          </a:prstGeom>
        </p:spPr>
      </p:pic>
      <p:sp>
        <p:nvSpPr>
          <p:cNvPr id="18" name="Flèche vers le bas 17"/>
          <p:cNvSpPr/>
          <p:nvPr/>
        </p:nvSpPr>
        <p:spPr>
          <a:xfrm rot="1321716">
            <a:off x="3199526" y="2847225"/>
            <a:ext cx="421532" cy="69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53" y="1968863"/>
            <a:ext cx="3268716" cy="417878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6245034" y="1945733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Data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787224" y="5993265"/>
            <a:ext cx="21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Lambaré</a:t>
            </a:r>
            <a:r>
              <a:rPr lang="fr-FR" dirty="0" smtClean="0"/>
              <a:t> et al (1992)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898736" y="6119772"/>
            <a:ext cx="284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Energy</a:t>
            </a:r>
            <a:r>
              <a:rPr lang="fr-FR" dirty="0" smtClean="0"/>
              <a:t> has been </a:t>
            </a:r>
            <a:r>
              <a:rPr lang="fr-FR" dirty="0" err="1" smtClean="0"/>
              <a:t>removed</a:t>
            </a:r>
            <a:r>
              <a:rPr lang="fr-FR" dirty="0" smtClean="0"/>
              <a:t> 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4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4762" y="-8281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6" y="0"/>
              <a:ext cx="11848567" cy="546266"/>
              <a:chOff x="-1252716" y="0"/>
              <a:chExt cx="11848567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6" y="0"/>
                <a:ext cx="9671474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Puzzle of </a:t>
                </a:r>
                <a:r>
                  <a:rPr lang="en-GB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Napolitean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volcanoes</a:t>
                </a:r>
                <a:endParaRPr lang="en-GB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34</a:t>
            </a:fld>
            <a:endParaRPr lang="fr-FR"/>
          </a:p>
        </p:txBody>
      </p:sp>
      <p:sp>
        <p:nvSpPr>
          <p:cNvPr id="17" name="AutoShape 4" descr="RÃ©sultat de recherche d'images pour &quot;portrait of leonhard euler&quot;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1172092" y="3805396"/>
            <a:ext cx="1028462" cy="110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" y="674451"/>
            <a:ext cx="3942869" cy="389754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51109" y="3905704"/>
            <a:ext cx="203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Vanorio</a:t>
            </a:r>
            <a:r>
              <a:rPr lang="fr-FR" dirty="0" smtClean="0"/>
              <a:t> et al (2005)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345281" y="539866"/>
            <a:ext cx="1549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Tomoves-1996</a:t>
            </a:r>
          </a:p>
          <a:p>
            <a:r>
              <a:rPr lang="fr-FR" dirty="0" smtClean="0"/>
              <a:t>Serapis-2001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16681" y="4556959"/>
            <a:ext cx="339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1982-1984 </a:t>
            </a:r>
            <a:r>
              <a:rPr lang="fr-FR" dirty="0" err="1" smtClean="0"/>
              <a:t>bradyseismic</a:t>
            </a:r>
            <a:r>
              <a:rPr lang="fr-FR" dirty="0" smtClean="0"/>
              <a:t> </a:t>
            </a:r>
            <a:r>
              <a:rPr lang="fr-FR" dirty="0" err="1" smtClean="0"/>
              <a:t>crisis</a:t>
            </a:r>
            <a:endParaRPr lang="fr-FR" dirty="0"/>
          </a:p>
        </p:txBody>
      </p:sp>
      <p:pic>
        <p:nvPicPr>
          <p:cNvPr id="22" name="Picture 2" descr="D:\ALDO\gnv\gnv2000-2002\GNV-meetings\october2001\mappe_serapi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84" y="1640033"/>
            <a:ext cx="9098731" cy="47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3830" y="5011557"/>
            <a:ext cx="4320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Passive and active </a:t>
            </a:r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experiments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Three</a:t>
            </a:r>
            <a:r>
              <a:rPr lang="fr-FR" dirty="0" smtClean="0"/>
              <a:t> </a:t>
            </a:r>
            <a:r>
              <a:rPr lang="fr-FR" dirty="0" err="1" smtClean="0"/>
              <a:t>attempts</a:t>
            </a:r>
            <a:r>
              <a:rPr lang="fr-FR" dirty="0" smtClean="0"/>
              <a:t> for amplitude </a:t>
            </a:r>
            <a:r>
              <a:rPr lang="fr-FR" dirty="0" err="1" smtClean="0"/>
              <a:t>interpretation</a:t>
            </a:r>
            <a:endParaRPr lang="fr-FR" dirty="0"/>
          </a:p>
          <a:p>
            <a:r>
              <a:rPr lang="fr-FR" dirty="0" smtClean="0"/>
              <a:t>on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target</a:t>
            </a:r>
            <a:r>
              <a:rPr lang="fr-FR" dirty="0" smtClean="0"/>
              <a:t>: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partially</a:t>
            </a:r>
            <a:r>
              <a:rPr lang="fr-FR" dirty="0" smtClean="0"/>
              <a:t> </a:t>
            </a:r>
            <a:r>
              <a:rPr lang="fr-FR" dirty="0" err="1" smtClean="0"/>
              <a:t>succeed</a:t>
            </a:r>
            <a:r>
              <a:rPr lang="fr-FR" dirty="0" smtClean="0"/>
              <a:t>!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400337" y="1305406"/>
            <a:ext cx="431534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ctr"/>
            <a:r>
              <a:rPr lang="fr-FR" sz="2400" dirty="0" smtClean="0"/>
              <a:t>A long-</a:t>
            </a:r>
            <a:r>
              <a:rPr lang="fr-FR" sz="2400" dirty="0" err="1" smtClean="0"/>
              <a:t>term</a:t>
            </a:r>
            <a:r>
              <a:rPr lang="fr-FR" sz="2400" dirty="0" smtClean="0"/>
              <a:t> </a:t>
            </a:r>
            <a:r>
              <a:rPr lang="fr-FR" sz="2400" dirty="0" err="1" smtClean="0"/>
              <a:t>adventure</a:t>
            </a:r>
            <a:endParaRPr lang="fr-FR" sz="2400" dirty="0"/>
          </a:p>
          <a:p>
            <a:pPr algn="ctr"/>
            <a:r>
              <a:rPr lang="fr-FR" sz="2400" dirty="0"/>
              <a:t>b</a:t>
            </a:r>
            <a:r>
              <a:rPr lang="fr-FR" sz="2400" dirty="0" smtClean="0"/>
              <a:t>y Aldo </a:t>
            </a:r>
            <a:r>
              <a:rPr lang="fr-FR" sz="2400" dirty="0" err="1" smtClean="0"/>
              <a:t>Zollo</a:t>
            </a:r>
            <a:r>
              <a:rPr lang="fr-FR" sz="2400" dirty="0" smtClean="0"/>
              <a:t> … and </a:t>
            </a:r>
            <a:r>
              <a:rPr lang="fr-FR" sz="2400" dirty="0" err="1" smtClean="0"/>
              <a:t>many</a:t>
            </a:r>
            <a:r>
              <a:rPr lang="fr-FR" sz="2400" dirty="0" smtClean="0"/>
              <a:t> people</a:t>
            </a:r>
            <a:endParaRPr lang="fr-FR" sz="2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8301138" y="352052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 smtClean="0"/>
              <a:t>?</a:t>
            </a:r>
            <a:endParaRPr lang="fr-FR" sz="9600" dirty="0"/>
          </a:p>
        </p:txBody>
      </p:sp>
    </p:spTree>
    <p:extLst>
      <p:ext uri="{BB962C8B-B14F-4D97-AF65-F5344CB8AC3E}">
        <p14:creationId xmlns:p14="http://schemas.microsoft.com/office/powerpoint/2010/main" val="101762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rogress in </a:t>
                </a:r>
                <a:r>
                  <a:rPr lang="en-GB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traveltime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tomography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35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-1" y="719833"/>
            <a:ext cx="885217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/>
              <a:t>Traveltime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tomography</a:t>
            </a:r>
            <a:r>
              <a:rPr lang="fr-FR" sz="2800" dirty="0" smtClean="0"/>
              <a:t>: </a:t>
            </a:r>
            <a:r>
              <a:rPr lang="fr-FR" sz="2800" dirty="0" err="1" smtClean="0"/>
              <a:t>still</a:t>
            </a:r>
            <a:r>
              <a:rPr lang="fr-FR" sz="2800" dirty="0" smtClean="0"/>
              <a:t> </a:t>
            </a:r>
            <a:r>
              <a:rPr lang="fr-FR" sz="2800" dirty="0" err="1" smtClean="0"/>
              <a:t>strongly</a:t>
            </a:r>
            <a:r>
              <a:rPr lang="fr-FR" sz="2800" dirty="0" smtClean="0"/>
              <a:t> </a:t>
            </a:r>
            <a:r>
              <a:rPr lang="fr-FR" sz="2800" dirty="0" err="1" smtClean="0"/>
              <a:t>based</a:t>
            </a:r>
            <a:r>
              <a:rPr lang="fr-FR" sz="2800" dirty="0" smtClean="0"/>
              <a:t> on 90’s 			</a:t>
            </a:r>
            <a:r>
              <a:rPr lang="fr-FR" sz="2800" dirty="0" err="1" smtClean="0"/>
              <a:t>methodology</a:t>
            </a:r>
            <a:r>
              <a:rPr lang="fr-FR" sz="2800" dirty="0" smtClean="0"/>
              <a:t> (as far as I </a:t>
            </a:r>
            <a:r>
              <a:rPr lang="fr-FR" sz="2800" dirty="0" err="1" smtClean="0"/>
              <a:t>can</a:t>
            </a:r>
            <a:r>
              <a:rPr lang="fr-FR" sz="2800" dirty="0" smtClean="0"/>
              <a:t> </a:t>
            </a:r>
            <a:r>
              <a:rPr lang="fr-FR" sz="2800" dirty="0" err="1" smtClean="0"/>
              <a:t>see</a:t>
            </a:r>
            <a:r>
              <a:rPr lang="fr-FR" sz="2800" dirty="0" smtClean="0"/>
              <a:t>) …</a:t>
            </a:r>
          </a:p>
          <a:p>
            <a:r>
              <a:rPr lang="fr-FR" sz="2800" dirty="0"/>
              <a:t>	</a:t>
            </a:r>
            <a:r>
              <a:rPr lang="fr-FR" sz="2800" dirty="0" smtClean="0"/>
              <a:t>	</a:t>
            </a:r>
            <a:r>
              <a:rPr lang="fr-FR" sz="2800" dirty="0" err="1" smtClean="0"/>
              <a:t>small</a:t>
            </a:r>
            <a:r>
              <a:rPr lang="fr-FR" sz="2800" dirty="0" smtClean="0"/>
              <a:t> computer </a:t>
            </a:r>
            <a:r>
              <a:rPr lang="fr-FR" sz="2800" dirty="0" err="1" smtClean="0"/>
              <a:t>requirement</a:t>
            </a:r>
            <a:r>
              <a:rPr lang="fr-FR" sz="2800" dirty="0" smtClean="0"/>
              <a:t> …</a:t>
            </a:r>
          </a:p>
          <a:p>
            <a:r>
              <a:rPr lang="fr-FR" sz="2800" dirty="0" smtClean="0"/>
              <a:t>	</a:t>
            </a:r>
            <a:r>
              <a:rPr lang="fr-FR" sz="2800" b="1" dirty="0" smtClean="0"/>
              <a:t>Questions</a:t>
            </a:r>
            <a:r>
              <a:rPr lang="fr-FR" sz="2800" dirty="0" smtClean="0"/>
              <a:t>:</a:t>
            </a:r>
          </a:p>
          <a:p>
            <a:r>
              <a:rPr lang="fr-FR" sz="2800" dirty="0" smtClean="0"/>
              <a:t>			</a:t>
            </a:r>
            <a:r>
              <a:rPr lang="fr-FR" sz="2400" dirty="0" err="1" smtClean="0"/>
              <a:t>why</a:t>
            </a:r>
            <a:r>
              <a:rPr lang="fr-FR" sz="2400" dirty="0" smtClean="0"/>
              <a:t> images are </a:t>
            </a:r>
            <a:r>
              <a:rPr lang="fr-FR" sz="2400" dirty="0" err="1" smtClean="0"/>
              <a:t>so</a:t>
            </a:r>
            <a:r>
              <a:rPr lang="fr-FR" sz="2400" dirty="0" smtClean="0"/>
              <a:t> </a:t>
            </a:r>
            <a:r>
              <a:rPr lang="fr-FR" sz="2400" dirty="0" err="1" smtClean="0"/>
              <a:t>smooth</a:t>
            </a:r>
            <a:r>
              <a:rPr lang="fr-FR" sz="2400" dirty="0" smtClean="0"/>
              <a:t>!</a:t>
            </a:r>
          </a:p>
          <a:p>
            <a:r>
              <a:rPr lang="fr-FR" sz="2400" dirty="0"/>
              <a:t>	</a:t>
            </a:r>
            <a:r>
              <a:rPr lang="fr-FR" sz="2400" dirty="0" smtClean="0"/>
              <a:t>		how to use </a:t>
            </a:r>
            <a:r>
              <a:rPr lang="fr-FR" sz="2400" dirty="0" err="1" smtClean="0"/>
              <a:t>differential</a:t>
            </a:r>
            <a:r>
              <a:rPr lang="fr-FR" sz="2400" dirty="0" smtClean="0"/>
              <a:t> information (DD </a:t>
            </a:r>
            <a:r>
              <a:rPr lang="fr-FR" sz="2400" dirty="0" err="1" smtClean="0"/>
              <a:t>strategy</a:t>
            </a:r>
            <a:r>
              <a:rPr lang="fr-FR" sz="2400" dirty="0" smtClean="0"/>
              <a:t>)!</a:t>
            </a:r>
          </a:p>
          <a:p>
            <a:r>
              <a:rPr lang="fr-FR" sz="2400" dirty="0" smtClean="0"/>
              <a:t>			</a:t>
            </a:r>
            <a:r>
              <a:rPr lang="fr-FR" sz="2400" dirty="0" err="1" smtClean="0"/>
              <a:t>debates</a:t>
            </a:r>
            <a:r>
              <a:rPr lang="fr-FR" sz="2400" dirty="0" smtClean="0"/>
              <a:t> </a:t>
            </a:r>
            <a:r>
              <a:rPr lang="fr-FR" sz="2400" dirty="0" err="1" smtClean="0"/>
              <a:t>regarding</a:t>
            </a:r>
            <a:r>
              <a:rPr lang="fr-FR" sz="2400" dirty="0" smtClean="0"/>
              <a:t> </a:t>
            </a:r>
            <a:r>
              <a:rPr lang="fr-FR" sz="2400" dirty="0" err="1" smtClean="0"/>
              <a:t>theoretical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r>
              <a:rPr lang="fr-FR" sz="2400" dirty="0" smtClean="0"/>
              <a:t> (</a:t>
            </a:r>
            <a:r>
              <a:rPr lang="fr-FR" sz="2400" dirty="0" err="1" smtClean="0"/>
              <a:t>understanding</a:t>
            </a:r>
            <a:r>
              <a:rPr lang="fr-FR" sz="2400" dirty="0" smtClean="0"/>
              <a:t>)!</a:t>
            </a:r>
          </a:p>
          <a:p>
            <a:r>
              <a:rPr lang="fr-FR" sz="2800" dirty="0"/>
              <a:t>	</a:t>
            </a:r>
            <a:r>
              <a:rPr lang="fr-FR" sz="2800" dirty="0" smtClean="0"/>
              <a:t>	</a:t>
            </a:r>
          </a:p>
          <a:p>
            <a:endParaRPr lang="fr-FR" sz="28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545" y="1325018"/>
            <a:ext cx="2197168" cy="152278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8190" y="4413950"/>
            <a:ext cx="7380456" cy="1661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b="1" dirty="0"/>
              <a:t>Full </a:t>
            </a:r>
            <a:r>
              <a:rPr lang="fr-FR" sz="2800" b="1" dirty="0" err="1"/>
              <a:t>waveform</a:t>
            </a:r>
            <a:r>
              <a:rPr lang="fr-FR" sz="2800" b="1" dirty="0"/>
              <a:t> inversion</a:t>
            </a:r>
            <a:r>
              <a:rPr lang="fr-FR" sz="2800" dirty="0"/>
              <a:t>: intense </a:t>
            </a:r>
            <a:r>
              <a:rPr lang="fr-FR" sz="2800" dirty="0" err="1"/>
              <a:t>search</a:t>
            </a:r>
            <a:r>
              <a:rPr lang="fr-FR" sz="2800" dirty="0"/>
              <a:t> </a:t>
            </a:r>
            <a:r>
              <a:rPr lang="fr-FR" sz="2800" dirty="0" err="1"/>
              <a:t>activity</a:t>
            </a:r>
            <a:endParaRPr lang="fr-FR" sz="2800" dirty="0"/>
          </a:p>
          <a:p>
            <a:r>
              <a:rPr lang="fr-FR" sz="2800" dirty="0"/>
              <a:t>		</a:t>
            </a:r>
            <a:r>
              <a:rPr lang="fr-FR" sz="2800" dirty="0" err="1"/>
              <a:t>many</a:t>
            </a:r>
            <a:r>
              <a:rPr lang="fr-FR" sz="2800" dirty="0"/>
              <a:t> groups are </a:t>
            </a:r>
            <a:r>
              <a:rPr lang="fr-FR" sz="2800" dirty="0" err="1"/>
              <a:t>involved</a:t>
            </a:r>
            <a:r>
              <a:rPr lang="fr-FR" sz="2800" dirty="0"/>
              <a:t> …</a:t>
            </a:r>
          </a:p>
          <a:p>
            <a:pPr lvl="1"/>
            <a:r>
              <a:rPr lang="fr-FR" sz="2800" dirty="0"/>
              <a:t>	HPC implications …</a:t>
            </a:r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853774" y="5661547"/>
            <a:ext cx="233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Fashionable </a:t>
            </a:r>
            <a:r>
              <a:rPr lang="fr-FR" dirty="0" err="1" smtClean="0"/>
              <a:t>research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545" y="5056283"/>
            <a:ext cx="2190750" cy="137160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758418" y="2084620"/>
            <a:ext cx="233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Grand-</a:t>
            </a:r>
            <a:r>
              <a:rPr lang="fr-FR" dirty="0" err="1" smtClean="0"/>
              <a:t>daddy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56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Seismic imaging: phase versus wave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36</a:t>
            </a:fld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1720176" y="508315"/>
            <a:ext cx="7399387" cy="2716148"/>
            <a:chOff x="1720176" y="916690"/>
            <a:chExt cx="7133952" cy="2468005"/>
          </a:xfrm>
        </p:grpSpPr>
        <p:grpSp>
          <p:nvGrpSpPr>
            <p:cNvPr id="2" name="Groupe 1"/>
            <p:cNvGrpSpPr/>
            <p:nvPr/>
          </p:nvGrpSpPr>
          <p:grpSpPr>
            <a:xfrm>
              <a:off x="1720176" y="1460580"/>
              <a:ext cx="7133952" cy="1924115"/>
              <a:chOff x="1775202" y="4487117"/>
              <a:chExt cx="7133952" cy="1924115"/>
            </a:xfrm>
          </p:grpSpPr>
          <p:sp>
            <p:nvSpPr>
              <p:cNvPr id="11" name="ZoneTexte 10"/>
              <p:cNvSpPr txBox="1"/>
              <p:nvPr/>
            </p:nvSpPr>
            <p:spPr>
              <a:xfrm>
                <a:off x="3717921" y="6054252"/>
                <a:ext cx="132715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350" dirty="0"/>
                  <a:t>(</a:t>
                </a:r>
                <a:r>
                  <a:rPr lang="fr-FR" sz="1350" dirty="0" err="1"/>
                  <a:t>Runborg</a:t>
                </a:r>
                <a:r>
                  <a:rPr lang="fr-FR" sz="1350"/>
                  <a:t>, 2007)</a:t>
                </a:r>
                <a:endParaRPr lang="fr-FR" sz="1350" dirty="0"/>
              </a:p>
            </p:txBody>
          </p:sp>
          <p:grpSp>
            <p:nvGrpSpPr>
              <p:cNvPr id="18" name="Groupe 17"/>
              <p:cNvGrpSpPr/>
              <p:nvPr/>
            </p:nvGrpSpPr>
            <p:grpSpPr>
              <a:xfrm>
                <a:off x="1868680" y="4487117"/>
                <a:ext cx="5086985" cy="1478135"/>
                <a:chOff x="344679" y="4157336"/>
                <a:chExt cx="5086985" cy="1478135"/>
              </a:xfrm>
            </p:grpSpPr>
            <p:pic>
              <p:nvPicPr>
                <p:cNvPr id="19" name="Image 1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4679" y="4157336"/>
                  <a:ext cx="5086985" cy="1478135"/>
                </a:xfrm>
                <a:prstGeom prst="rect">
                  <a:avLst/>
                </a:prstGeom>
              </p:spPr>
            </p:pic>
            <p:sp>
              <p:nvSpPr>
                <p:cNvPr id="20" name="ZoneTexte 19"/>
                <p:cNvSpPr txBox="1"/>
                <p:nvPr/>
              </p:nvSpPr>
              <p:spPr>
                <a:xfrm>
                  <a:off x="862073" y="5356455"/>
                  <a:ext cx="136768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200" dirty="0"/>
                    <a:t>Helmholtz solution</a:t>
                  </a:r>
                </a:p>
              </p:txBody>
            </p:sp>
          </p:grpSp>
          <p:sp>
            <p:nvSpPr>
              <p:cNvPr id="22" name="ZoneTexte 21"/>
              <p:cNvSpPr txBox="1"/>
              <p:nvPr/>
            </p:nvSpPr>
            <p:spPr>
              <a:xfrm>
                <a:off x="1775202" y="6041900"/>
                <a:ext cx="1109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only</a:t>
                </a:r>
                <a:r>
                  <a:rPr lang="fr-FR" dirty="0"/>
                  <a:t> </a:t>
                </a:r>
                <a:r>
                  <a:rPr lang="fr-FR" dirty="0" err="1"/>
                  <a:t>sum</a:t>
                </a:r>
                <a:r>
                  <a:rPr lang="fr-FR" dirty="0"/>
                  <a:t>!</a:t>
                </a:r>
              </a:p>
            </p:txBody>
          </p:sp>
          <p:cxnSp>
            <p:nvCxnSpPr>
              <p:cNvPr id="23" name="Connecteur droit avec flèche 22"/>
              <p:cNvCxnSpPr/>
              <p:nvPr/>
            </p:nvCxnSpPr>
            <p:spPr>
              <a:xfrm flipH="1" flipV="1">
                <a:off x="6153601" y="5315390"/>
                <a:ext cx="696657" cy="7324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6104630" y="6041900"/>
                <a:ext cx="2804524" cy="335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 smtClean="0"/>
                  <a:t>Both</a:t>
                </a:r>
                <a:r>
                  <a:rPr lang="fr-FR" dirty="0" smtClean="0"/>
                  <a:t> but </a:t>
                </a:r>
                <a:r>
                  <a:rPr lang="fr-FR" dirty="0" err="1" smtClean="0"/>
                  <a:t>singular</a:t>
                </a:r>
                <a:r>
                  <a:rPr lang="fr-FR" dirty="0" smtClean="0"/>
                  <a:t> or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shadow</a:t>
                </a:r>
                <a:r>
                  <a:rPr lang="fr-FR" dirty="0" smtClean="0"/>
                  <a:t>!</a:t>
                </a:r>
                <a:endParaRPr lang="fr-FR" dirty="0"/>
              </a:p>
            </p:txBody>
          </p:sp>
        </p:grpSp>
        <p:sp>
          <p:nvSpPr>
            <p:cNvPr id="6" name="ZoneTexte 5"/>
            <p:cNvSpPr txBox="1"/>
            <p:nvPr/>
          </p:nvSpPr>
          <p:spPr>
            <a:xfrm>
              <a:off x="1886087" y="942025"/>
              <a:ext cx="1599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 smtClean="0"/>
                <a:t>Wave</a:t>
              </a:r>
              <a:r>
                <a:rPr lang="fr-FR" dirty="0" smtClean="0"/>
                <a:t> </a:t>
              </a:r>
              <a:r>
                <a:rPr lang="fr-FR" dirty="0" err="1" smtClean="0"/>
                <a:t>equation</a:t>
              </a:r>
              <a:endParaRPr lang="fr-FR" dirty="0" smtClean="0"/>
            </a:p>
            <a:p>
              <a:pPr algn="ctr"/>
              <a:r>
                <a:rPr lang="fr-FR" dirty="0" err="1" smtClean="0"/>
                <a:t>Linear</a:t>
              </a:r>
              <a:r>
                <a:rPr lang="fr-FR" dirty="0" smtClean="0"/>
                <a:t> PDE</a:t>
              </a:r>
              <a:endParaRPr lang="fr-FR" dirty="0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3558445" y="934017"/>
              <a:ext cx="17473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 smtClean="0"/>
                <a:t>Eikonal</a:t>
              </a:r>
              <a:r>
                <a:rPr lang="fr-FR" dirty="0" smtClean="0"/>
                <a:t> </a:t>
              </a:r>
              <a:r>
                <a:rPr lang="fr-FR" dirty="0" err="1" smtClean="0"/>
                <a:t>equation</a:t>
              </a:r>
              <a:endParaRPr lang="fr-FR" dirty="0" smtClean="0"/>
            </a:p>
            <a:p>
              <a:pPr algn="ctr"/>
              <a:r>
                <a:rPr lang="fr-FR" dirty="0" smtClean="0"/>
                <a:t>Non-</a:t>
              </a:r>
              <a:r>
                <a:rPr lang="fr-FR" dirty="0" err="1" smtClean="0"/>
                <a:t>linear</a:t>
              </a:r>
              <a:r>
                <a:rPr lang="fr-FR" dirty="0" smtClean="0"/>
                <a:t> PDE</a:t>
              </a:r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429207" y="916690"/>
              <a:ext cx="1641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Ray </a:t>
              </a:r>
              <a:r>
                <a:rPr lang="fr-FR" dirty="0" err="1" smtClean="0"/>
                <a:t>equation</a:t>
              </a:r>
              <a:endParaRPr lang="fr-FR" dirty="0" smtClean="0"/>
            </a:p>
            <a:p>
              <a:r>
                <a:rPr lang="fr-FR" dirty="0" smtClean="0"/>
                <a:t>Non-</a:t>
              </a:r>
              <a:r>
                <a:rPr lang="fr-FR" dirty="0" err="1" smtClean="0"/>
                <a:t>linear</a:t>
              </a:r>
              <a:r>
                <a:rPr lang="fr-FR" dirty="0" smtClean="0"/>
                <a:t> ODE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747880" y="3310372"/>
            <a:ext cx="73684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 err="1" smtClean="0">
                <a:solidFill>
                  <a:srgbClr val="FF0000"/>
                </a:solidFill>
              </a:rPr>
              <a:t>Traveltime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</a:rPr>
              <a:t>tomography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</a:rPr>
              <a:t>cannot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</a:rPr>
              <a:t>consider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</a:rPr>
              <a:t>beating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</a:rPr>
              <a:t>waves</a:t>
            </a:r>
            <a:r>
              <a:rPr lang="fr-FR" sz="2000" dirty="0" smtClean="0">
                <a:solidFill>
                  <a:srgbClr val="FF0000"/>
                </a:solidFill>
              </a:rPr>
              <a:t>!</a:t>
            </a:r>
          </a:p>
          <a:p>
            <a:endParaRPr lang="fr-FR" sz="2000" dirty="0" smtClean="0">
              <a:solidFill>
                <a:srgbClr val="FF0000"/>
              </a:solidFill>
            </a:endParaRPr>
          </a:p>
          <a:p>
            <a:endParaRPr lang="fr-FR" sz="2000" dirty="0" smtClean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 smtClean="0">
                <a:solidFill>
                  <a:srgbClr val="FF0000"/>
                </a:solidFill>
              </a:rPr>
              <a:t>Full </a:t>
            </a:r>
            <a:r>
              <a:rPr lang="fr-FR" sz="2000" dirty="0" err="1" smtClean="0">
                <a:solidFill>
                  <a:srgbClr val="FF0000"/>
                </a:solidFill>
              </a:rPr>
              <a:t>waveform</a:t>
            </a:r>
            <a:r>
              <a:rPr lang="fr-FR" sz="2000" dirty="0" smtClean="0">
                <a:solidFill>
                  <a:srgbClr val="FF0000"/>
                </a:solidFill>
              </a:rPr>
              <a:t> inversion </a:t>
            </a:r>
            <a:r>
              <a:rPr lang="fr-FR" sz="2000" dirty="0" err="1" smtClean="0">
                <a:solidFill>
                  <a:srgbClr val="FF0000"/>
                </a:solidFill>
              </a:rPr>
              <a:t>does</a:t>
            </a:r>
            <a:r>
              <a:rPr lang="fr-FR" sz="2000" dirty="0" smtClean="0">
                <a:solidFill>
                  <a:srgbClr val="FF0000"/>
                </a:solidFill>
              </a:rPr>
              <a:t>!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r>
              <a:rPr lang="fr-FR" sz="2000" dirty="0" smtClean="0"/>
              <a:t>No free lunch: not </a:t>
            </a:r>
            <a:r>
              <a:rPr lang="fr-FR" sz="2000" dirty="0" err="1" smtClean="0"/>
              <a:t>only</a:t>
            </a:r>
            <a:r>
              <a:rPr lang="fr-FR" sz="2000" dirty="0" smtClean="0"/>
              <a:t> computer </a:t>
            </a:r>
            <a:r>
              <a:rPr lang="fr-FR" sz="2000" dirty="0" err="1" smtClean="0"/>
              <a:t>resources</a:t>
            </a:r>
            <a:r>
              <a:rPr lang="fr-FR" sz="2000" dirty="0" smtClean="0"/>
              <a:t> but possible </a:t>
            </a:r>
            <a:r>
              <a:rPr lang="fr-FR" sz="2000" dirty="0" err="1" smtClean="0"/>
              <a:t>leakage</a:t>
            </a:r>
            <a:r>
              <a:rPr lang="fr-FR" sz="2000" dirty="0" smtClean="0"/>
              <a:t> </a:t>
            </a:r>
            <a:r>
              <a:rPr lang="fr-FR" sz="2000" dirty="0" err="1" smtClean="0"/>
              <a:t>between</a:t>
            </a:r>
            <a:r>
              <a:rPr lang="fr-FR" sz="2000" dirty="0" smtClean="0"/>
              <a:t> model </a:t>
            </a:r>
            <a:r>
              <a:rPr lang="fr-FR" sz="2000" dirty="0" err="1" smtClean="0"/>
              <a:t>parameters</a:t>
            </a:r>
            <a:r>
              <a:rPr lang="fr-FR" sz="2000" dirty="0" smtClean="0"/>
              <a:t> (speed versus </a:t>
            </a:r>
            <a:r>
              <a:rPr lang="fr-FR" sz="2000" dirty="0" err="1" smtClean="0"/>
              <a:t>attenuation</a:t>
            </a:r>
            <a:r>
              <a:rPr lang="fr-FR" sz="2000" dirty="0" smtClean="0"/>
              <a:t>, compression versus </a:t>
            </a:r>
            <a:r>
              <a:rPr lang="fr-FR" sz="2000" dirty="0" err="1" smtClean="0"/>
              <a:t>shear</a:t>
            </a:r>
            <a:r>
              <a:rPr lang="fr-FR" sz="2000" dirty="0" smtClean="0"/>
              <a:t> </a:t>
            </a:r>
            <a:r>
              <a:rPr lang="fr-FR" sz="2000" dirty="0" err="1" smtClean="0"/>
              <a:t>interpretation</a:t>
            </a:r>
            <a:r>
              <a:rPr lang="fr-FR" sz="2000" dirty="0" smtClean="0"/>
              <a:t> and </a:t>
            </a:r>
            <a:r>
              <a:rPr lang="fr-FR" sz="2000" dirty="0" err="1" smtClean="0"/>
              <a:t>so</a:t>
            </a:r>
            <a:r>
              <a:rPr lang="fr-FR" sz="2000" dirty="0" smtClean="0"/>
              <a:t> on … </a:t>
            </a:r>
            <a:r>
              <a:rPr lang="fr-FR" sz="2000" dirty="0" err="1" smtClean="0"/>
              <a:t>anisotropy</a:t>
            </a:r>
            <a:r>
              <a:rPr lang="fr-FR" sz="2000" dirty="0" smtClean="0"/>
              <a:t>, </a:t>
            </a:r>
            <a:r>
              <a:rPr lang="fr-FR" sz="2000" dirty="0" err="1" smtClean="0"/>
              <a:t>acoustic</a:t>
            </a:r>
            <a:r>
              <a:rPr lang="fr-FR" sz="2000" dirty="0" smtClean="0"/>
              <a:t> </a:t>
            </a:r>
            <a:r>
              <a:rPr lang="fr-FR" sz="2000" dirty="0" err="1" smtClean="0"/>
              <a:t>approx</a:t>
            </a:r>
            <a:r>
              <a:rPr lang="fr-FR" sz="2000" dirty="0" smtClean="0"/>
              <a:t>.) </a:t>
            </a:r>
          </a:p>
        </p:txBody>
      </p:sp>
      <p:sp>
        <p:nvSpPr>
          <p:cNvPr id="26" name="Émoticône 25"/>
          <p:cNvSpPr/>
          <p:nvPr/>
        </p:nvSpPr>
        <p:spPr>
          <a:xfrm>
            <a:off x="7168519" y="891855"/>
            <a:ext cx="383826" cy="438916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Émoticône 26"/>
          <p:cNvSpPr/>
          <p:nvPr/>
        </p:nvSpPr>
        <p:spPr>
          <a:xfrm>
            <a:off x="5256220" y="896488"/>
            <a:ext cx="383826" cy="438916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2251225" y="1965310"/>
            <a:ext cx="619835" cy="941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196" y="488433"/>
            <a:ext cx="1560185" cy="222431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931066" y="5950826"/>
            <a:ext cx="7697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(</a:t>
            </a:r>
            <a:r>
              <a:rPr lang="fr-FR" sz="1400" dirty="0" err="1" smtClean="0"/>
              <a:t>Almomin</a:t>
            </a:r>
            <a:r>
              <a:rPr lang="fr-FR" sz="1400" dirty="0" smtClean="0"/>
              <a:t> &amp; </a:t>
            </a:r>
            <a:r>
              <a:rPr lang="fr-FR" sz="1400" dirty="0" err="1" smtClean="0"/>
              <a:t>Biondi</a:t>
            </a:r>
            <a:r>
              <a:rPr lang="fr-FR" sz="1400" dirty="0" smtClean="0"/>
              <a:t>, 2012; Li &amp; </a:t>
            </a:r>
            <a:r>
              <a:rPr lang="fr-FR" sz="1400" dirty="0" err="1" smtClean="0"/>
              <a:t>Chauris</a:t>
            </a:r>
            <a:r>
              <a:rPr lang="fr-FR" sz="1400" dirty="0" smtClean="0"/>
              <a:t>, 2017;  Sun et al, 2017; </a:t>
            </a:r>
            <a:r>
              <a:rPr lang="fr-FR" sz="1400" dirty="0" err="1" smtClean="0"/>
              <a:t>Djebbi</a:t>
            </a:r>
            <a:r>
              <a:rPr lang="fr-FR" sz="1400" dirty="0" smtClean="0"/>
              <a:t> &amp; </a:t>
            </a:r>
            <a:r>
              <a:rPr lang="fr-FR" sz="1400" dirty="0" err="1" smtClean="0"/>
              <a:t>Alkhalifah</a:t>
            </a:r>
            <a:r>
              <a:rPr lang="fr-FR" sz="1400" dirty="0" smtClean="0"/>
              <a:t>, 2020 …)</a:t>
            </a:r>
            <a:endParaRPr lang="fr-FR" sz="1400" dirty="0"/>
          </a:p>
        </p:txBody>
      </p:sp>
      <p:sp>
        <p:nvSpPr>
          <p:cNvPr id="31" name="Émoticône 30"/>
          <p:cNvSpPr/>
          <p:nvPr/>
        </p:nvSpPr>
        <p:spPr>
          <a:xfrm>
            <a:off x="1739153" y="887432"/>
            <a:ext cx="383826" cy="438916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4787900" y="4288428"/>
            <a:ext cx="422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</a:t>
            </a:r>
            <a:r>
              <a:rPr lang="fr-FR" sz="1600" dirty="0" smtClean="0"/>
              <a:t>s </a:t>
            </a:r>
            <a:r>
              <a:rPr lang="fr-FR" sz="1600" dirty="0" err="1" smtClean="0"/>
              <a:t>well</a:t>
            </a:r>
            <a:r>
              <a:rPr lang="fr-FR" sz="1600" dirty="0" smtClean="0"/>
              <a:t> as </a:t>
            </a:r>
            <a:r>
              <a:rPr lang="fr-FR" sz="1600" dirty="0" err="1" smtClean="0"/>
              <a:t>wave-equation</a:t>
            </a:r>
            <a:r>
              <a:rPr lang="fr-FR" sz="1600" dirty="0" smtClean="0"/>
              <a:t> </a:t>
            </a:r>
            <a:r>
              <a:rPr lang="fr-FR" sz="1600" dirty="0" err="1" smtClean="0"/>
              <a:t>traveltime</a:t>
            </a:r>
            <a:r>
              <a:rPr lang="fr-FR" sz="1600" dirty="0" smtClean="0"/>
              <a:t> </a:t>
            </a:r>
            <a:r>
              <a:rPr lang="fr-FR" sz="1600" dirty="0" err="1" smtClean="0"/>
              <a:t>tomography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78832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Banana-Doughnut debate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37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587137" y="659442"/>
            <a:ext cx="5969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https://www.geoazur.fr/GLOBALSEIS/nolet/BDdiscussion.html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5" y="1272363"/>
            <a:ext cx="4791075" cy="180022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530" y="1202583"/>
            <a:ext cx="1365376" cy="203576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05225" y="4025933"/>
            <a:ext cx="7962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Phase/time </a:t>
            </a:r>
            <a:r>
              <a:rPr lang="fr-FR" dirty="0" err="1" smtClean="0"/>
              <a:t>tomography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Eikonal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the </a:t>
            </a:r>
            <a:r>
              <a:rPr lang="fr-FR" dirty="0" err="1" smtClean="0"/>
              <a:t>so-called</a:t>
            </a:r>
            <a:r>
              <a:rPr lang="fr-FR" dirty="0" smtClean="0"/>
              <a:t> BD </a:t>
            </a:r>
            <a:r>
              <a:rPr lang="fr-FR" dirty="0" err="1" smtClean="0"/>
              <a:t>shape</a:t>
            </a:r>
            <a:r>
              <a:rPr lang="fr-FR" dirty="0" smtClean="0"/>
              <a:t> </a:t>
            </a:r>
            <a:r>
              <a:rPr lang="fr-FR" dirty="0" err="1" smtClean="0"/>
              <a:t>promoted</a:t>
            </a:r>
            <a:r>
              <a:rPr lang="fr-FR" dirty="0" smtClean="0"/>
              <a:t> by </a:t>
            </a:r>
            <a:r>
              <a:rPr lang="fr-FR" dirty="0" err="1" smtClean="0"/>
              <a:t>Dahlen</a:t>
            </a:r>
            <a:r>
              <a:rPr lang="fr-FR" dirty="0" smtClean="0"/>
              <a:t> &amp; </a:t>
            </a:r>
            <a:r>
              <a:rPr lang="fr-FR" dirty="0" err="1" smtClean="0"/>
              <a:t>Nolet</a:t>
            </a:r>
            <a:r>
              <a:rPr lang="fr-FR" dirty="0"/>
              <a:t> </a:t>
            </a:r>
            <a:r>
              <a:rPr lang="fr-FR" dirty="0" smtClean="0"/>
              <a:t>… !!!</a:t>
            </a:r>
          </a:p>
          <a:p>
            <a:endParaRPr lang="fr-FR" dirty="0" smtClean="0"/>
          </a:p>
          <a:p>
            <a:r>
              <a:rPr lang="fr-FR" dirty="0" err="1" smtClean="0"/>
              <a:t>Such</a:t>
            </a:r>
            <a:r>
              <a:rPr lang="fr-FR" dirty="0" smtClean="0"/>
              <a:t> </a:t>
            </a:r>
            <a:r>
              <a:rPr lang="fr-FR" dirty="0" err="1" smtClean="0"/>
              <a:t>shape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 </a:t>
            </a:r>
            <a:r>
              <a:rPr lang="fr-FR" b="1" dirty="0" smtClean="0"/>
              <a:t>ray concept </a:t>
            </a:r>
            <a:r>
              <a:rPr lang="fr-FR" dirty="0" smtClean="0"/>
              <a:t>(and not to the </a:t>
            </a:r>
            <a:r>
              <a:rPr lang="fr-FR" b="1" dirty="0" smtClean="0"/>
              <a:t>time/phase concept</a:t>
            </a:r>
            <a:r>
              <a:rPr lang="fr-FR" dirty="0" smtClean="0"/>
              <a:t> for  </a:t>
            </a:r>
            <a:r>
              <a:rPr lang="fr-FR" dirty="0" err="1" smtClean="0"/>
              <a:t>which</a:t>
            </a:r>
            <a:r>
              <a:rPr lang="fr-FR" dirty="0" smtClean="0"/>
              <a:t> the </a:t>
            </a:r>
            <a:r>
              <a:rPr lang="fr-FR" dirty="0" err="1" smtClean="0"/>
              <a:t>zero-sensitivity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the ray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exist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authors</a:t>
            </a:r>
            <a:r>
              <a:rPr lang="fr-FR" dirty="0" smtClean="0"/>
              <a:t> have </a:t>
            </a:r>
            <a:r>
              <a:rPr lang="fr-FR" dirty="0" err="1" smtClean="0"/>
              <a:t>tried</a:t>
            </a:r>
            <a:r>
              <a:rPr lang="fr-FR" dirty="0" smtClean="0"/>
              <a:t> to </a:t>
            </a:r>
            <a:r>
              <a:rPr lang="fr-FR" dirty="0" err="1" smtClean="0"/>
              <a:t>understand</a:t>
            </a:r>
            <a:r>
              <a:rPr lang="fr-FR" dirty="0" smtClean="0"/>
              <a:t>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theoretical</a:t>
            </a:r>
            <a:r>
              <a:rPr lang="fr-FR" dirty="0" smtClean="0"/>
              <a:t> contradiction …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392000" y="3268492"/>
            <a:ext cx="421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(</a:t>
            </a:r>
            <a:r>
              <a:rPr lang="fr-FR" sz="1400" dirty="0" err="1" smtClean="0"/>
              <a:t>Dahlen</a:t>
            </a:r>
            <a:r>
              <a:rPr lang="fr-FR" sz="1400" dirty="0" smtClean="0"/>
              <a:t> et al, 2000; </a:t>
            </a:r>
            <a:r>
              <a:rPr lang="fr-FR" sz="1400" dirty="0" err="1" smtClean="0"/>
              <a:t>Dahlen</a:t>
            </a:r>
            <a:r>
              <a:rPr lang="fr-FR" sz="1400" dirty="0" smtClean="0"/>
              <a:t> &amp; </a:t>
            </a:r>
            <a:r>
              <a:rPr lang="fr-FR" sz="1400" dirty="0" err="1" smtClean="0"/>
              <a:t>Nolet</a:t>
            </a:r>
            <a:r>
              <a:rPr lang="fr-FR" sz="1400" dirty="0" smtClean="0"/>
              <a:t>, 2005; </a:t>
            </a:r>
            <a:r>
              <a:rPr lang="fr-FR" sz="1400" dirty="0" err="1" smtClean="0"/>
              <a:t>Nolet</a:t>
            </a:r>
            <a:r>
              <a:rPr lang="fr-FR" sz="1400" dirty="0" smtClean="0"/>
              <a:t>, 2008)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08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7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understanding of this debate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38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0" y="2033396"/>
            <a:ext cx="6259554" cy="295618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282116" y="3384676"/>
            <a:ext cx="2468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(</a:t>
            </a:r>
            <a:r>
              <a:rPr lang="fr-FR" sz="1400" dirty="0" err="1" smtClean="0"/>
              <a:t>From</a:t>
            </a:r>
            <a:r>
              <a:rPr lang="fr-FR" sz="1400" dirty="0" smtClean="0"/>
              <a:t> </a:t>
            </a:r>
            <a:r>
              <a:rPr lang="fr-FR" sz="1400" dirty="0" err="1" smtClean="0"/>
              <a:t>Djebbi</a:t>
            </a:r>
            <a:r>
              <a:rPr lang="fr-FR" sz="1400" dirty="0" smtClean="0"/>
              <a:t> &amp; </a:t>
            </a:r>
            <a:r>
              <a:rPr lang="fr-FR" sz="1400" dirty="0" err="1" smtClean="0"/>
              <a:t>Alkhalifa</a:t>
            </a:r>
            <a:r>
              <a:rPr lang="fr-FR" sz="1400" dirty="0" smtClean="0"/>
              <a:t>, 2014)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1151724" y="5137392"/>
            <a:ext cx="7854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Outcome</a:t>
            </a:r>
            <a:r>
              <a:rPr lang="fr-FR" dirty="0" smtClean="0"/>
              <a:t> of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debate</a:t>
            </a:r>
            <a:r>
              <a:rPr lang="fr-FR" dirty="0" smtClean="0"/>
              <a:t>: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really</a:t>
            </a:r>
            <a:r>
              <a:rPr lang="fr-FR" dirty="0" smtClean="0"/>
              <a:t> important for applications?</a:t>
            </a:r>
          </a:p>
          <a:p>
            <a:endParaRPr lang="fr-FR" dirty="0"/>
          </a:p>
          <a:p>
            <a:r>
              <a:rPr lang="fr-FR" dirty="0" smtClean="0"/>
              <a:t>	</a:t>
            </a:r>
            <a:r>
              <a:rPr lang="fr-FR" dirty="0" err="1" smtClean="0"/>
              <a:t>My</a:t>
            </a:r>
            <a:r>
              <a:rPr lang="fr-FR" dirty="0" smtClean="0"/>
              <a:t> </a:t>
            </a:r>
            <a:r>
              <a:rPr lang="fr-FR" dirty="0" err="1" smtClean="0"/>
              <a:t>negative</a:t>
            </a:r>
            <a:r>
              <a:rPr lang="fr-FR" dirty="0" smtClean="0"/>
              <a:t> option (2014) has </a:t>
            </a:r>
            <a:r>
              <a:rPr lang="fr-FR" dirty="0" err="1" smtClean="0"/>
              <a:t>moved</a:t>
            </a:r>
            <a:r>
              <a:rPr lang="fr-FR" dirty="0" smtClean="0"/>
              <a:t> to a more positive one (2019) …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591714" y="1261665"/>
            <a:ext cx="815934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DIFFRACTION EFFECT NOT INCLUDED IN RAY APPROACH</a:t>
            </a:r>
          </a:p>
          <a:p>
            <a:r>
              <a:rPr lang="fr-FR" b="1" dirty="0" smtClean="0"/>
              <a:t>DIFFRACTION EFFECT CAN BE INCLUDED IN THE SO-CALLED EIKONAL APPROACH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15748" y="2630466"/>
            <a:ext cx="816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RAY SK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88828" y="427054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EIK. SK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1225" y="608220"/>
            <a:ext cx="579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When</a:t>
            </a:r>
            <a:r>
              <a:rPr lang="fr-FR" sz="2000" dirty="0" smtClean="0"/>
              <a:t> </a:t>
            </a:r>
            <a:r>
              <a:rPr lang="fr-FR" sz="2000" dirty="0" err="1" smtClean="0"/>
              <a:t>considering</a:t>
            </a:r>
            <a:r>
              <a:rPr lang="fr-FR" sz="2000" dirty="0" smtClean="0"/>
              <a:t> phase information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234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7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Projection of gradients on discrete model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39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1" y="537007"/>
            <a:ext cx="8813357" cy="545504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023579" y="5961664"/>
            <a:ext cx="220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(</a:t>
            </a:r>
            <a:r>
              <a:rPr lang="fr-FR" sz="1600" dirty="0" err="1" smtClean="0"/>
              <a:t>Bretaudeau</a:t>
            </a:r>
            <a:r>
              <a:rPr lang="fr-FR" sz="1600" dirty="0" smtClean="0"/>
              <a:t> et al, 2014)</a:t>
            </a:r>
            <a:endParaRPr lang="fr-FR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1657350" y="6007087"/>
            <a:ext cx="172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Eikonal</a:t>
            </a:r>
            <a:r>
              <a:rPr lang="fr-FR" dirty="0" smtClean="0"/>
              <a:t>=Adjoint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14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2240" y="-8215"/>
            <a:ext cx="739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Few </a:t>
            </a:r>
            <a:r>
              <a:rPr lang="fr-FR" sz="2000" b="1" dirty="0" err="1" smtClean="0"/>
              <a:t>Students</a:t>
            </a:r>
            <a:r>
              <a:rPr lang="fr-FR" sz="2000" b="1" dirty="0" smtClean="0"/>
              <a:t> at </a:t>
            </a:r>
            <a:r>
              <a:rPr lang="fr-FR" sz="2000" b="1" dirty="0" err="1" smtClean="0"/>
              <a:t>GeoAzur</a:t>
            </a:r>
            <a:r>
              <a:rPr lang="fr-FR" sz="2000" b="1" dirty="0" smtClean="0"/>
              <a:t> …</a:t>
            </a:r>
            <a:endParaRPr lang="fr-FR" sz="2000" b="1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800" y="838200"/>
            <a:ext cx="1476375" cy="1628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8800" y="838200"/>
            <a:ext cx="1287780" cy="145288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838200"/>
            <a:ext cx="1582541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71"/>
          <a:stretch>
            <a:fillRect/>
          </a:stretch>
        </p:blipFill>
        <p:spPr bwMode="auto">
          <a:xfrm>
            <a:off x="1312862" y="3078162"/>
            <a:ext cx="12858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41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2743200"/>
            <a:ext cx="1021080" cy="140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561" y="3124200"/>
            <a:ext cx="935037" cy="133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Image 13" descr="bernhard-hustedt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2819400"/>
            <a:ext cx="1016000" cy="1016000"/>
          </a:xfrm>
          <a:prstGeom prst="rect">
            <a:avLst/>
          </a:prstGeom>
        </p:spPr>
      </p:pic>
      <p:pic>
        <p:nvPicPr>
          <p:cNvPr id="15" name="Image 14" descr="Victor_Venecia.jpg"/>
          <p:cNvPicPr>
            <a:picLocks noChangeAspect="1"/>
          </p:cNvPicPr>
          <p:nvPr/>
        </p:nvPicPr>
        <p:blipFill>
          <a:blip r:embed="rId9"/>
          <a:srcRect l="15695" r="9305" b="11957"/>
          <a:stretch>
            <a:fillRect/>
          </a:stretch>
        </p:blipFill>
        <p:spPr>
          <a:xfrm>
            <a:off x="6756400" y="609600"/>
            <a:ext cx="1524000" cy="164591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41400" y="5334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Alessandra (1994 – 1998)</a:t>
            </a:r>
            <a:endParaRPr lang="fr-FR" sz="1200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098800" y="457200"/>
            <a:ext cx="147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 smtClean="0"/>
              <a:t>Hafedh</a:t>
            </a:r>
            <a:r>
              <a:rPr lang="fr-FR" sz="1200" i="1" dirty="0" smtClean="0"/>
              <a:t> (2006-2009)</a:t>
            </a:r>
            <a:endParaRPr lang="fr-FR" sz="1200" i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851400" y="533400"/>
            <a:ext cx="1478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Romain (2006-2009)</a:t>
            </a:r>
            <a:endParaRPr lang="fr-FR" sz="12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1041400" y="2771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Vincent E. (2007-2011)</a:t>
            </a:r>
            <a:endParaRPr lang="fr-FR" sz="1200" i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717800" y="24384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Vincent P. (2008-2012)</a:t>
            </a:r>
            <a:endParaRPr lang="fr-FR" sz="1200" i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4165600" y="2771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 smtClean="0"/>
              <a:t>Guanghui</a:t>
            </a:r>
            <a:r>
              <a:rPr lang="fr-FR" sz="1200" i="1" dirty="0" smtClean="0"/>
              <a:t> (2008-2012)</a:t>
            </a:r>
            <a:endParaRPr lang="fr-FR" sz="1200" i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765800" y="2514600"/>
            <a:ext cx="353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Bernhard (2000-2003)</a:t>
            </a:r>
            <a:endParaRPr lang="fr-FR" sz="1200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6172200" y="304800"/>
            <a:ext cx="2954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Victor (2003-2006)</a:t>
            </a:r>
            <a:endParaRPr lang="fr-FR" sz="1200" i="1" dirty="0"/>
          </a:p>
        </p:txBody>
      </p:sp>
      <p:pic>
        <p:nvPicPr>
          <p:cNvPr id="25" name="Image 24" descr="Courboulex-2.Francoise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400" y="5029200"/>
            <a:ext cx="1314450" cy="160020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889000" y="4676001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 smtClean="0"/>
              <a:t>Francoise</a:t>
            </a:r>
            <a:r>
              <a:rPr lang="fr-FR" sz="1200" i="1" dirty="0" smtClean="0"/>
              <a:t> (1991-1994)</a:t>
            </a:r>
            <a:endParaRPr lang="fr-FR" sz="1200" i="1" dirty="0"/>
          </a:p>
        </p:txBody>
      </p:sp>
      <p:pic>
        <p:nvPicPr>
          <p:cNvPr id="27" name="Image 26" descr="Amand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00" y="5067300"/>
            <a:ext cx="2540000" cy="1562100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3098800" y="4752201"/>
            <a:ext cx="248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Pascal (après sa reconversion…)</a:t>
            </a:r>
            <a:endParaRPr lang="fr-FR" sz="1200" i="1" dirty="0"/>
          </a:p>
        </p:txBody>
      </p:sp>
      <p:pic>
        <p:nvPicPr>
          <p:cNvPr id="30" name="Image 29" descr="Montelli"/>
          <p:cNvPicPr>
            <a:picLocks noChangeAspect="1"/>
          </p:cNvPicPr>
          <p:nvPr/>
        </p:nvPicPr>
        <p:blipFill>
          <a:blip r:embed="rId12"/>
          <a:srcRect l="72727" b="54927"/>
          <a:stretch>
            <a:fillRect/>
          </a:stretch>
        </p:blipFill>
        <p:spPr>
          <a:xfrm>
            <a:off x="5689600" y="4343400"/>
            <a:ext cx="1371600" cy="1648599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5537200" y="4038600"/>
            <a:ext cx="1846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 smtClean="0"/>
              <a:t>Raffaella</a:t>
            </a:r>
            <a:r>
              <a:rPr lang="fr-FR" sz="1200" i="1" dirty="0" smtClean="0"/>
              <a:t> (1996-2003)</a:t>
            </a:r>
            <a:endParaRPr lang="fr-FR" sz="1200" i="1" dirty="0"/>
          </a:p>
        </p:txBody>
      </p:sp>
      <p:pic>
        <p:nvPicPr>
          <p:cNvPr id="32" name="Image 31" descr="Gelis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200" y="2667000"/>
            <a:ext cx="1031240" cy="1306830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7366000" y="2362200"/>
            <a:ext cx="181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 smtClean="0"/>
              <a:t>Celine</a:t>
            </a:r>
            <a:r>
              <a:rPr lang="fr-FR" sz="1200" i="1" dirty="0" smtClean="0"/>
              <a:t> (2004-2007)</a:t>
            </a:r>
            <a:endParaRPr lang="fr-FR" sz="1200" i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8356600" y="11874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5689600" y="6211669"/>
            <a:ext cx="288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And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others</a:t>
            </a:r>
            <a:r>
              <a:rPr lang="fr-FR" dirty="0" smtClean="0"/>
              <a:t> … 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8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7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Projection of gradients on discrete model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40</a:t>
            </a:fld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1" y="537007"/>
            <a:ext cx="8813357" cy="545504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688531" y="6145867"/>
            <a:ext cx="245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Bretaudeau</a:t>
            </a:r>
            <a:r>
              <a:rPr lang="fr-FR" dirty="0" smtClean="0"/>
              <a:t> et al, 2014)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 rot="18766209">
            <a:off x="-144379" y="2479697"/>
            <a:ext cx="8200724" cy="1569660"/>
          </a:xfrm>
          <a:prstGeom prst="rect">
            <a:avLst/>
          </a:prstGeom>
          <a:solidFill>
            <a:schemeClr val="accent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No </a:t>
            </a:r>
            <a:r>
              <a:rPr lang="fr-FR" sz="3200" dirty="0" err="1" smtClean="0"/>
              <a:t>differences</a:t>
            </a:r>
            <a:r>
              <a:rPr lang="fr-FR" sz="3200" dirty="0" smtClean="0"/>
              <a:t> on </a:t>
            </a:r>
            <a:r>
              <a:rPr lang="fr-FR" sz="3200" dirty="0" err="1" smtClean="0"/>
              <a:t>coarse</a:t>
            </a:r>
            <a:r>
              <a:rPr lang="fr-FR" sz="3200" dirty="0" smtClean="0"/>
              <a:t> </a:t>
            </a:r>
            <a:r>
              <a:rPr lang="fr-FR" sz="3200" dirty="0" err="1" smtClean="0"/>
              <a:t>grid</a:t>
            </a:r>
            <a:r>
              <a:rPr lang="fr-FR" sz="3200" dirty="0" smtClean="0"/>
              <a:t>: </a:t>
            </a:r>
          </a:p>
          <a:p>
            <a:pPr algn="ctr"/>
            <a:r>
              <a:rPr lang="fr-FR" sz="3200" dirty="0" err="1" smtClean="0"/>
              <a:t>safe</a:t>
            </a:r>
            <a:r>
              <a:rPr lang="fr-FR" sz="3200" dirty="0" smtClean="0"/>
              <a:t> situation on </a:t>
            </a:r>
            <a:r>
              <a:rPr lang="fr-FR" sz="3200" dirty="0" err="1" smtClean="0"/>
              <a:t>most</a:t>
            </a:r>
            <a:r>
              <a:rPr lang="fr-FR" sz="3200" dirty="0" smtClean="0"/>
              <a:t> cases</a:t>
            </a:r>
          </a:p>
          <a:p>
            <a:pPr algn="ctr"/>
            <a:r>
              <a:rPr lang="fr-FR" sz="3200" dirty="0" smtClean="0"/>
              <a:t>for </a:t>
            </a:r>
            <a:r>
              <a:rPr lang="fr-FR" sz="3200" dirty="0" err="1" smtClean="0"/>
              <a:t>sparse</a:t>
            </a:r>
            <a:r>
              <a:rPr lang="fr-FR" sz="3200" dirty="0" smtClean="0"/>
              <a:t> acquisition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67700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Dense acquisition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41</a:t>
            </a:fld>
            <a:endParaRPr lang="fr-FR"/>
          </a:p>
        </p:txBody>
      </p:sp>
      <p:grpSp>
        <p:nvGrpSpPr>
          <p:cNvPr id="18" name="Groupe 17"/>
          <p:cNvGrpSpPr/>
          <p:nvPr/>
        </p:nvGrpSpPr>
        <p:grpSpPr>
          <a:xfrm>
            <a:off x="-1600" y="-3560"/>
            <a:ext cx="9146381" cy="409700"/>
            <a:chOff x="-6350" y="0"/>
            <a:chExt cx="12195175" cy="546266"/>
          </a:xfrm>
        </p:grpSpPr>
        <p:sp>
          <p:nvSpPr>
            <p:cNvPr id="19" name="Rectangle 18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22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7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Dense array: is it still true?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21" name="Connecteur droit 20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3356466"/>
            <a:ext cx="4572000" cy="3429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" y="373898"/>
            <a:ext cx="4572000" cy="3429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312118" y="605782"/>
            <a:ext cx="4831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Toy </a:t>
            </a:r>
            <a:r>
              <a:rPr lang="fr-FR" sz="2000" dirty="0" err="1" smtClean="0"/>
              <a:t>example</a:t>
            </a:r>
            <a:r>
              <a:rPr lang="fr-FR" sz="2000" dirty="0" smtClean="0"/>
              <a:t>:</a:t>
            </a:r>
          </a:p>
          <a:p>
            <a:pPr algn="ctr"/>
            <a:r>
              <a:rPr lang="fr-FR" sz="2000" dirty="0" err="1" smtClean="0"/>
              <a:t>topography</a:t>
            </a:r>
            <a:r>
              <a:rPr lang="fr-FR" sz="2000" dirty="0" smtClean="0"/>
              <a:t> </a:t>
            </a:r>
            <a:r>
              <a:rPr lang="fr-FR" sz="2000" dirty="0" err="1" smtClean="0"/>
              <a:t>taken</a:t>
            </a:r>
            <a:r>
              <a:rPr lang="fr-FR" sz="2000" dirty="0" smtClean="0"/>
              <a:t> as </a:t>
            </a:r>
            <a:r>
              <a:rPr lang="fr-FR" sz="2000" dirty="0" err="1" smtClean="0"/>
              <a:t>velocity</a:t>
            </a:r>
            <a:r>
              <a:rPr lang="fr-FR" sz="2000" dirty="0" smtClean="0"/>
              <a:t> perturbation</a:t>
            </a:r>
          </a:p>
          <a:p>
            <a:pPr algn="ctr"/>
            <a:r>
              <a:rPr lang="fr-FR" sz="2000" dirty="0" smtClean="0"/>
              <a:t>(</a:t>
            </a:r>
            <a:r>
              <a:rPr lang="fr-FR" sz="2000" dirty="0" err="1" smtClean="0"/>
              <a:t>mimicking</a:t>
            </a:r>
            <a:r>
              <a:rPr lang="fr-FR" sz="2000" dirty="0" smtClean="0"/>
              <a:t> HF pattern)</a:t>
            </a:r>
            <a:endParaRPr lang="fr-FR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1987566" y="399875"/>
            <a:ext cx="8996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Ray </a:t>
            </a:r>
            <a:r>
              <a:rPr lang="fr-FR" dirty="0" err="1" smtClean="0"/>
              <a:t>SKs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1139868" y="3414268"/>
                <a:ext cx="298745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Adjoint=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SKs</a:t>
                </a:r>
                <a:endParaRPr lang="fr-FR" dirty="0"/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868" y="3414268"/>
                <a:ext cx="2987457" cy="369332"/>
              </a:xfrm>
              <a:prstGeom prst="rect">
                <a:avLst/>
              </a:prstGeom>
              <a:blipFill>
                <a:blip r:embed="rId6"/>
                <a:stretch>
                  <a:fillRect l="-183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4375994" y="1836013"/>
            <a:ext cx="470413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Rays: </a:t>
            </a:r>
            <a:r>
              <a:rPr lang="fr-FR" dirty="0" err="1" smtClean="0"/>
              <a:t>same</a:t>
            </a:r>
            <a:r>
              <a:rPr lang="fr-FR" dirty="0" smtClean="0"/>
              <a:t> value (ray </a:t>
            </a:r>
            <a:r>
              <a:rPr lang="fr-FR" dirty="0" err="1" smtClean="0"/>
              <a:t>length</a:t>
            </a:r>
            <a:r>
              <a:rPr lang="fr-FR" dirty="0" smtClean="0"/>
              <a:t>) of the </a:t>
            </a:r>
            <a:r>
              <a:rPr lang="fr-FR" dirty="0" err="1" smtClean="0"/>
              <a:t>sensitivity</a:t>
            </a:r>
            <a:r>
              <a:rPr lang="fr-FR" dirty="0" smtClean="0"/>
              <a:t> (</a:t>
            </a:r>
            <a:r>
              <a:rPr lang="fr-FR" dirty="0" err="1" smtClean="0"/>
              <a:t>velocity</a:t>
            </a:r>
            <a:r>
              <a:rPr lang="fr-FR" dirty="0" smtClean="0"/>
              <a:t> impacts </a:t>
            </a:r>
            <a:r>
              <a:rPr lang="fr-FR" dirty="0" err="1" smtClean="0"/>
              <a:t>only</a:t>
            </a:r>
            <a:r>
              <a:rPr lang="fr-FR" dirty="0" smtClean="0"/>
              <a:t> the ray </a:t>
            </a:r>
            <a:r>
              <a:rPr lang="fr-FR" dirty="0" err="1" smtClean="0"/>
              <a:t>path</a:t>
            </a:r>
            <a:r>
              <a:rPr lang="fr-FR" dirty="0" smtClean="0"/>
              <a:t> </a:t>
            </a:r>
            <a:r>
              <a:rPr lang="fr-FR" dirty="0" err="1" smtClean="0"/>
              <a:t>itself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922673" y="3110382"/>
            <a:ext cx="3282125" cy="1569660"/>
          </a:xfrm>
          <a:prstGeom prst="rect">
            <a:avLst/>
          </a:prstGeom>
          <a:solidFill>
            <a:srgbClr val="FFC000">
              <a:alpha val="4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Eikonal</a:t>
            </a:r>
            <a:r>
              <a:rPr lang="fr-FR" sz="2400" dirty="0" smtClean="0"/>
              <a:t> SK </a:t>
            </a:r>
            <a:r>
              <a:rPr lang="fr-FR" sz="2400" dirty="0" err="1" smtClean="0"/>
              <a:t>exhibits</a:t>
            </a:r>
            <a:r>
              <a:rPr lang="fr-FR" sz="2400" dirty="0" smtClean="0"/>
              <a:t> more </a:t>
            </a:r>
            <a:r>
              <a:rPr lang="fr-FR" sz="2400" dirty="0" err="1" smtClean="0"/>
              <a:t>complex</a:t>
            </a:r>
            <a:r>
              <a:rPr lang="fr-FR" sz="2400" dirty="0" smtClean="0"/>
              <a:t> pattern: variable values </a:t>
            </a:r>
            <a:r>
              <a:rPr lang="fr-FR" sz="2400" dirty="0" err="1" smtClean="0"/>
              <a:t>along</a:t>
            </a:r>
            <a:r>
              <a:rPr lang="fr-FR" sz="2400" dirty="0" smtClean="0"/>
              <a:t> the </a:t>
            </a:r>
            <a:r>
              <a:rPr lang="fr-FR" sz="2400" dirty="0" err="1" smtClean="0"/>
              <a:t>trajectory</a:t>
            </a:r>
            <a:r>
              <a:rPr lang="fr-FR" sz="2400" dirty="0" smtClean="0"/>
              <a:t> !!!</a:t>
            </a:r>
            <a:endParaRPr lang="fr-FR" sz="2400" dirty="0"/>
          </a:p>
        </p:txBody>
      </p:sp>
      <p:sp>
        <p:nvSpPr>
          <p:cNvPr id="10" name="Rectangle 9"/>
          <p:cNvSpPr/>
          <p:nvPr/>
        </p:nvSpPr>
        <p:spPr>
          <a:xfrm>
            <a:off x="4395797" y="4984914"/>
            <a:ext cx="45720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fr-FR" dirty="0" err="1"/>
              <a:t>SKs</a:t>
            </a:r>
            <a:r>
              <a:rPr lang="fr-FR" dirty="0"/>
              <a:t>: </a:t>
            </a:r>
            <a:r>
              <a:rPr lang="fr-FR" dirty="0" err="1"/>
              <a:t>different</a:t>
            </a:r>
            <a:r>
              <a:rPr lang="fr-FR" dirty="0"/>
              <a:t> values </a:t>
            </a:r>
            <a:r>
              <a:rPr lang="fr-FR" dirty="0" err="1"/>
              <a:t>with</a:t>
            </a:r>
            <a:r>
              <a:rPr lang="fr-FR" dirty="0"/>
              <a:t> possible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 smtClean="0"/>
              <a:t>paths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reaching</a:t>
            </a:r>
            <a:r>
              <a:rPr lang="fr-FR" dirty="0" smtClean="0"/>
              <a:t> the station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99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42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4035998" y="183829"/>
            <a:ext cx="132868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SKs</a:t>
            </a:r>
            <a:endParaRPr lang="fr-FR" sz="3200" dirty="0"/>
          </a:p>
        </p:txBody>
      </p:sp>
      <p:sp>
        <p:nvSpPr>
          <p:cNvPr id="6" name="Flèche gauche 5"/>
          <p:cNvSpPr/>
          <p:nvPr/>
        </p:nvSpPr>
        <p:spPr>
          <a:xfrm rot="19107935">
            <a:off x="3815862" y="1872762"/>
            <a:ext cx="905607" cy="31652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gauche 7"/>
          <p:cNvSpPr/>
          <p:nvPr/>
        </p:nvSpPr>
        <p:spPr>
          <a:xfrm rot="8032093">
            <a:off x="3831860" y="4070909"/>
            <a:ext cx="905607" cy="316523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gauche 8"/>
          <p:cNvSpPr/>
          <p:nvPr/>
        </p:nvSpPr>
        <p:spPr>
          <a:xfrm rot="8032093">
            <a:off x="5595744" y="4130624"/>
            <a:ext cx="294480" cy="229827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gauche 9"/>
          <p:cNvSpPr/>
          <p:nvPr/>
        </p:nvSpPr>
        <p:spPr>
          <a:xfrm rot="8234568">
            <a:off x="2447194" y="2847132"/>
            <a:ext cx="905607" cy="31652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21069" y="1371600"/>
            <a:ext cx="597877" cy="509954"/>
          </a:xfrm>
          <a:prstGeom prst="ellipse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48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10276431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Eikonal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 more general concept?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43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349" y="925558"/>
            <a:ext cx="4046961" cy="256657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971396" y="392936"/>
            <a:ext cx="1781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(</a:t>
            </a:r>
            <a:r>
              <a:rPr lang="fr-FR" sz="1400" dirty="0" err="1" smtClean="0"/>
              <a:t>Runborg</a:t>
            </a:r>
            <a:r>
              <a:rPr lang="fr-FR" sz="1400" dirty="0" smtClean="0"/>
              <a:t>, 2007)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191016" y="677953"/>
            <a:ext cx="67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wave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7306891" y="700382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First phase 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 (initial </a:t>
            </a:r>
            <a:r>
              <a:rPr lang="fr-FR" sz="1400" dirty="0" err="1" smtClean="0"/>
              <a:t>wavefront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4132328" y="2085141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source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951238" y="70038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speed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246228" y="591041"/>
            <a:ext cx="4445053" cy="2520009"/>
            <a:chOff x="246228" y="591041"/>
            <a:chExt cx="4445053" cy="2520009"/>
          </a:xfrm>
        </p:grpSpPr>
        <p:sp>
          <p:nvSpPr>
            <p:cNvPr id="23" name="ZoneTexte 22"/>
            <p:cNvSpPr txBox="1"/>
            <p:nvPr/>
          </p:nvSpPr>
          <p:spPr>
            <a:xfrm>
              <a:off x="246228" y="591041"/>
              <a:ext cx="425334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 smtClean="0"/>
            </a:p>
            <a:p>
              <a:r>
                <a:rPr lang="fr-FR" dirty="0" smtClean="0"/>
                <a:t>A non-</a:t>
              </a:r>
              <a:r>
                <a:rPr lang="fr-FR" dirty="0" err="1" smtClean="0"/>
                <a:t>familiar</a:t>
              </a:r>
              <a:r>
                <a:rPr lang="fr-FR" dirty="0" smtClean="0"/>
                <a:t> </a:t>
              </a:r>
              <a:r>
                <a:rPr lang="fr-FR" dirty="0" err="1" smtClean="0"/>
                <a:t>interpretation</a:t>
              </a:r>
              <a:r>
                <a:rPr lang="fr-FR" dirty="0" smtClean="0"/>
                <a:t> of phases   </a:t>
              </a:r>
            </a:p>
            <a:p>
              <a:r>
                <a:rPr lang="fr-FR" dirty="0"/>
                <a:t> </a:t>
              </a:r>
              <a:r>
                <a:rPr lang="fr-FR" dirty="0" smtClean="0"/>
                <a:t>          </a:t>
              </a:r>
              <a:r>
                <a:rPr lang="fr-FR" sz="1600" dirty="0" smtClean="0"/>
                <a:t>(</a:t>
              </a:r>
              <a:r>
                <a:rPr lang="fr-FR" sz="1600" dirty="0" err="1" smtClean="0"/>
                <a:t>often</a:t>
              </a:r>
              <a:r>
                <a:rPr lang="fr-FR" sz="1600" dirty="0" smtClean="0"/>
                <a:t> </a:t>
              </a:r>
              <a:r>
                <a:rPr lang="fr-FR" sz="1600" dirty="0" err="1" smtClean="0"/>
                <a:t>associated</a:t>
              </a:r>
              <a:r>
                <a:rPr lang="fr-FR" sz="1600" dirty="0" smtClean="0"/>
                <a:t> to HF approximation)</a:t>
              </a:r>
            </a:p>
            <a:p>
              <a:r>
                <a:rPr lang="fr-FR" sz="1600" dirty="0" smtClean="0"/>
                <a:t> </a:t>
              </a:r>
            </a:p>
            <a:p>
              <a:r>
                <a:rPr lang="fr-FR" dirty="0" err="1" smtClean="0"/>
                <a:t>Wave</a:t>
              </a:r>
              <a:r>
                <a:rPr lang="fr-FR" dirty="0" smtClean="0"/>
                <a:t> </a:t>
              </a:r>
              <a:r>
                <a:rPr lang="fr-FR" dirty="0" err="1" smtClean="0"/>
                <a:t>disturbance</a:t>
              </a:r>
              <a:r>
                <a:rPr lang="fr-FR" dirty="0" smtClean="0"/>
                <a:t> (</a:t>
              </a:r>
              <a:r>
                <a:rPr lang="fr-FR" dirty="0" err="1" smtClean="0"/>
                <a:t>field</a:t>
              </a:r>
              <a:r>
                <a:rPr lang="fr-FR" dirty="0" smtClean="0"/>
                <a:t> </a:t>
              </a:r>
              <a:r>
                <a:rPr lang="fr-FR" dirty="0" err="1" smtClean="0"/>
                <a:t>discontinuity</a:t>
              </a:r>
              <a:r>
                <a:rPr lang="fr-FR" dirty="0" smtClean="0"/>
                <a:t>)</a:t>
              </a:r>
            </a:p>
            <a:p>
              <a:r>
                <a:rPr lang="fr-FR" dirty="0"/>
                <a:t>	</a:t>
              </a:r>
              <a:r>
                <a:rPr lang="fr-FR" dirty="0" err="1" smtClean="0"/>
                <a:t>valid</a:t>
              </a:r>
              <a:r>
                <a:rPr lang="fr-FR" dirty="0" smtClean="0"/>
                <a:t> for </a:t>
              </a:r>
              <a:r>
                <a:rPr lang="fr-FR" dirty="0" err="1" smtClean="0"/>
                <a:t>any</a:t>
              </a:r>
              <a:r>
                <a:rPr lang="fr-FR" dirty="0" smtClean="0"/>
                <a:t> media</a:t>
              </a:r>
            </a:p>
            <a:p>
              <a:r>
                <a:rPr lang="fr-FR" dirty="0"/>
                <a:t>	</a:t>
              </a:r>
              <a:r>
                <a:rPr lang="fr-FR" dirty="0" smtClean="0"/>
                <a:t>single value and </a:t>
              </a:r>
              <a:r>
                <a:rPr lang="fr-FR" dirty="0" err="1" smtClean="0">
                  <a:solidFill>
                    <a:srgbClr val="FF0000"/>
                  </a:solidFill>
                </a:rPr>
                <a:t>always</a:t>
              </a:r>
              <a:r>
                <a:rPr lang="fr-FR" dirty="0" smtClean="0">
                  <a:solidFill>
                    <a:srgbClr val="FF0000"/>
                  </a:solidFill>
                </a:rPr>
                <a:t> an </a:t>
              </a:r>
              <a:r>
                <a:rPr lang="fr-FR" dirty="0" err="1" smtClean="0">
                  <a:solidFill>
                    <a:srgbClr val="FF0000"/>
                  </a:solidFill>
                </a:rPr>
                <a:t>answer</a:t>
              </a:r>
              <a:endParaRPr lang="fr-FR" dirty="0" smtClean="0">
                <a:solidFill>
                  <a:srgbClr val="FF0000"/>
                </a:solidFill>
              </a:endParaRPr>
            </a:p>
            <a:p>
              <a:r>
                <a:rPr lang="fr-FR" dirty="0"/>
                <a:t>	</a:t>
              </a:r>
              <a:r>
                <a:rPr lang="fr-FR" dirty="0" smtClean="0"/>
                <a:t>observable: </a:t>
              </a:r>
              <a:r>
                <a:rPr lang="fr-FR" dirty="0" err="1" smtClean="0">
                  <a:solidFill>
                    <a:srgbClr val="0070C0"/>
                  </a:solidFill>
                </a:rPr>
                <a:t>continuous</a:t>
              </a:r>
              <a:r>
                <a:rPr lang="fr-FR" dirty="0" smtClean="0">
                  <a:solidFill>
                    <a:srgbClr val="0070C0"/>
                  </a:solidFill>
                </a:rPr>
                <a:t> </a:t>
              </a:r>
              <a:r>
                <a:rPr lang="fr-FR" dirty="0" err="1" smtClean="0">
                  <a:solidFill>
                    <a:srgbClr val="0070C0"/>
                  </a:solidFill>
                </a:rPr>
                <a:t>wavefronts</a:t>
              </a:r>
              <a:endParaRPr lang="fr-FR" dirty="0" smtClean="0">
                <a:solidFill>
                  <a:srgbClr val="0070C0"/>
                </a:solidFill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733997" y="2741718"/>
              <a:ext cx="2957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 </a:t>
              </a:r>
              <a:r>
                <a:rPr lang="fr-FR" i="1" dirty="0" smtClean="0">
                  <a:solidFill>
                    <a:srgbClr val="00B050"/>
                  </a:solidFill>
                </a:rPr>
                <a:t>but </a:t>
              </a:r>
              <a:r>
                <a:rPr lang="fr-FR" i="1" dirty="0" err="1" smtClean="0">
                  <a:solidFill>
                    <a:srgbClr val="00B050"/>
                  </a:solidFill>
                </a:rPr>
                <a:t>discontinuous</a:t>
              </a:r>
              <a:r>
                <a:rPr lang="fr-FR" i="1" dirty="0" smtClean="0">
                  <a:solidFill>
                    <a:srgbClr val="00B050"/>
                  </a:solidFill>
                </a:rPr>
                <a:t> </a:t>
              </a:r>
              <a:r>
                <a:rPr lang="fr-FR" i="1" dirty="0" err="1" smtClean="0">
                  <a:solidFill>
                    <a:srgbClr val="00B050"/>
                  </a:solidFill>
                </a:rPr>
                <a:t>derivative</a:t>
              </a:r>
              <a:endParaRPr lang="fr-FR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3143842" y="5302797"/>
            <a:ext cx="164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(Le Bouteiller, 2018)</a:t>
            </a:r>
            <a:endParaRPr lang="fr-FR" sz="1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720" y="3660543"/>
            <a:ext cx="3262917" cy="170743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3339988" y="3892367"/>
            <a:ext cx="2360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Wavefront</a:t>
            </a:r>
            <a:r>
              <a:rPr lang="fr-FR" dirty="0" smtClean="0"/>
              <a:t>: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moving</a:t>
            </a:r>
            <a:r>
              <a:rPr lang="fr-FR" dirty="0" smtClean="0"/>
              <a:t> a </a:t>
            </a:r>
            <a:r>
              <a:rPr lang="fr-FR" dirty="0" err="1" smtClean="0"/>
              <a:t>synchronized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. </a:t>
            </a:r>
            <a:r>
              <a:rPr lang="fr-FR" dirty="0" err="1" smtClean="0"/>
              <a:t>They</a:t>
            </a:r>
            <a:r>
              <a:rPr lang="fr-FR" dirty="0" smtClean="0"/>
              <a:t> are in phase.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3212639" y="3505232"/>
            <a:ext cx="2149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Line of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dansers</a:t>
            </a:r>
            <a:endParaRPr lang="fr-FR" dirty="0"/>
          </a:p>
        </p:txBody>
      </p:sp>
      <p:grpSp>
        <p:nvGrpSpPr>
          <p:cNvPr id="32" name="Groupe 31"/>
          <p:cNvGrpSpPr/>
          <p:nvPr/>
        </p:nvGrpSpPr>
        <p:grpSpPr>
          <a:xfrm>
            <a:off x="-92259" y="3367126"/>
            <a:ext cx="3328330" cy="2915689"/>
            <a:chOff x="69866" y="3367126"/>
            <a:chExt cx="3328330" cy="2915689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66" y="3367126"/>
              <a:ext cx="3328330" cy="29156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8650" y="4193795"/>
              <a:ext cx="229672" cy="356359"/>
            </a:xfrm>
            <a:prstGeom prst="rect">
              <a:avLst/>
            </a:prstGeom>
            <a:solidFill>
              <a:srgbClr val="00B050">
                <a:alpha val="1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Flèche vers le bas 24"/>
            <p:cNvSpPr/>
            <p:nvPr/>
          </p:nvSpPr>
          <p:spPr>
            <a:xfrm rot="2371592">
              <a:off x="2670333" y="3460497"/>
              <a:ext cx="363166" cy="127163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Forme libre 30"/>
            <p:cNvSpPr/>
            <p:nvPr/>
          </p:nvSpPr>
          <p:spPr>
            <a:xfrm>
              <a:off x="1151305" y="4226719"/>
              <a:ext cx="1377583" cy="1352550"/>
            </a:xfrm>
            <a:custGeom>
              <a:avLst/>
              <a:gdLst>
                <a:gd name="connsiteX0" fmla="*/ 277445 w 1377583"/>
                <a:gd name="connsiteY0" fmla="*/ 145256 h 1352550"/>
                <a:gd name="connsiteX1" fmla="*/ 282208 w 1377583"/>
                <a:gd name="connsiteY1" fmla="*/ 157162 h 1352550"/>
                <a:gd name="connsiteX2" fmla="*/ 286970 w 1377583"/>
                <a:gd name="connsiteY2" fmla="*/ 195262 h 1352550"/>
                <a:gd name="connsiteX3" fmla="*/ 289351 w 1377583"/>
                <a:gd name="connsiteY3" fmla="*/ 209550 h 1352550"/>
                <a:gd name="connsiteX4" fmla="*/ 294114 w 1377583"/>
                <a:gd name="connsiteY4" fmla="*/ 242887 h 1352550"/>
                <a:gd name="connsiteX5" fmla="*/ 298876 w 1377583"/>
                <a:gd name="connsiteY5" fmla="*/ 269081 h 1352550"/>
                <a:gd name="connsiteX6" fmla="*/ 301258 w 1377583"/>
                <a:gd name="connsiteY6" fmla="*/ 297656 h 1352550"/>
                <a:gd name="connsiteX7" fmla="*/ 298876 w 1377583"/>
                <a:gd name="connsiteY7" fmla="*/ 342900 h 1352550"/>
                <a:gd name="connsiteX8" fmla="*/ 294114 w 1377583"/>
                <a:gd name="connsiteY8" fmla="*/ 357187 h 1352550"/>
                <a:gd name="connsiteX9" fmla="*/ 291733 w 1377583"/>
                <a:gd name="connsiteY9" fmla="*/ 366712 h 1352550"/>
                <a:gd name="connsiteX10" fmla="*/ 289351 w 1377583"/>
                <a:gd name="connsiteY10" fmla="*/ 373856 h 1352550"/>
                <a:gd name="connsiteX11" fmla="*/ 286970 w 1377583"/>
                <a:gd name="connsiteY11" fmla="*/ 383381 h 1352550"/>
                <a:gd name="connsiteX12" fmla="*/ 277445 w 1377583"/>
                <a:gd name="connsiteY12" fmla="*/ 397669 h 1352550"/>
                <a:gd name="connsiteX13" fmla="*/ 272683 w 1377583"/>
                <a:gd name="connsiteY13" fmla="*/ 411956 h 1352550"/>
                <a:gd name="connsiteX14" fmla="*/ 260776 w 1377583"/>
                <a:gd name="connsiteY14" fmla="*/ 433387 h 1352550"/>
                <a:gd name="connsiteX15" fmla="*/ 253633 w 1377583"/>
                <a:gd name="connsiteY15" fmla="*/ 461962 h 1352550"/>
                <a:gd name="connsiteX16" fmla="*/ 248870 w 1377583"/>
                <a:gd name="connsiteY16" fmla="*/ 478631 h 1352550"/>
                <a:gd name="connsiteX17" fmla="*/ 244108 w 1377583"/>
                <a:gd name="connsiteY17" fmla="*/ 488156 h 1352550"/>
                <a:gd name="connsiteX18" fmla="*/ 241726 w 1377583"/>
                <a:gd name="connsiteY18" fmla="*/ 495300 h 1352550"/>
                <a:gd name="connsiteX19" fmla="*/ 232201 w 1377583"/>
                <a:gd name="connsiteY19" fmla="*/ 502444 h 1352550"/>
                <a:gd name="connsiteX20" fmla="*/ 225058 w 1377583"/>
                <a:gd name="connsiteY20" fmla="*/ 509587 h 1352550"/>
                <a:gd name="connsiteX21" fmla="*/ 215533 w 1377583"/>
                <a:gd name="connsiteY21" fmla="*/ 523875 h 1352550"/>
                <a:gd name="connsiteX22" fmla="*/ 201245 w 1377583"/>
                <a:gd name="connsiteY22" fmla="*/ 547687 h 1352550"/>
                <a:gd name="connsiteX23" fmla="*/ 189339 w 1377583"/>
                <a:gd name="connsiteY23" fmla="*/ 561975 h 1352550"/>
                <a:gd name="connsiteX24" fmla="*/ 182195 w 1377583"/>
                <a:gd name="connsiteY24" fmla="*/ 569119 h 1352550"/>
                <a:gd name="connsiteX25" fmla="*/ 172670 w 1377583"/>
                <a:gd name="connsiteY25" fmla="*/ 583406 h 1352550"/>
                <a:gd name="connsiteX26" fmla="*/ 165526 w 1377583"/>
                <a:gd name="connsiteY26" fmla="*/ 590550 h 1352550"/>
                <a:gd name="connsiteX27" fmla="*/ 148858 w 1377583"/>
                <a:gd name="connsiteY27" fmla="*/ 604837 h 1352550"/>
                <a:gd name="connsiteX28" fmla="*/ 144095 w 1377583"/>
                <a:gd name="connsiteY28" fmla="*/ 611981 h 1352550"/>
                <a:gd name="connsiteX29" fmla="*/ 120283 w 1377583"/>
                <a:gd name="connsiteY29" fmla="*/ 623887 h 1352550"/>
                <a:gd name="connsiteX30" fmla="*/ 113139 w 1377583"/>
                <a:gd name="connsiteY30" fmla="*/ 628650 h 1352550"/>
                <a:gd name="connsiteX31" fmla="*/ 98851 w 1377583"/>
                <a:gd name="connsiteY31" fmla="*/ 633412 h 1352550"/>
                <a:gd name="connsiteX32" fmla="*/ 86945 w 1377583"/>
                <a:gd name="connsiteY32" fmla="*/ 638175 h 1352550"/>
                <a:gd name="connsiteX33" fmla="*/ 60751 w 1377583"/>
                <a:gd name="connsiteY33" fmla="*/ 645319 h 1352550"/>
                <a:gd name="connsiteX34" fmla="*/ 39320 w 1377583"/>
                <a:gd name="connsiteY34" fmla="*/ 659606 h 1352550"/>
                <a:gd name="connsiteX35" fmla="*/ 32176 w 1377583"/>
                <a:gd name="connsiteY35" fmla="*/ 664369 h 1352550"/>
                <a:gd name="connsiteX36" fmla="*/ 20270 w 1377583"/>
                <a:gd name="connsiteY36" fmla="*/ 669131 h 1352550"/>
                <a:gd name="connsiteX37" fmla="*/ 5983 w 1377583"/>
                <a:gd name="connsiteY37" fmla="*/ 678656 h 1352550"/>
                <a:gd name="connsiteX38" fmla="*/ 3601 w 1377583"/>
                <a:gd name="connsiteY38" fmla="*/ 711994 h 1352550"/>
                <a:gd name="connsiteX39" fmla="*/ 8364 w 1377583"/>
                <a:gd name="connsiteY39" fmla="*/ 745331 h 1352550"/>
                <a:gd name="connsiteX40" fmla="*/ 15508 w 1377583"/>
                <a:gd name="connsiteY40" fmla="*/ 771525 h 1352550"/>
                <a:gd name="connsiteX41" fmla="*/ 17889 w 1377583"/>
                <a:gd name="connsiteY41" fmla="*/ 845344 h 1352550"/>
                <a:gd name="connsiteX42" fmla="*/ 20270 w 1377583"/>
                <a:gd name="connsiteY42" fmla="*/ 890587 h 1352550"/>
                <a:gd name="connsiteX43" fmla="*/ 25033 w 1377583"/>
                <a:gd name="connsiteY43" fmla="*/ 897731 h 1352550"/>
                <a:gd name="connsiteX44" fmla="*/ 32176 w 1377583"/>
                <a:gd name="connsiteY44" fmla="*/ 907256 h 1352550"/>
                <a:gd name="connsiteX45" fmla="*/ 41701 w 1377583"/>
                <a:gd name="connsiteY45" fmla="*/ 926306 h 1352550"/>
                <a:gd name="connsiteX46" fmla="*/ 44083 w 1377583"/>
                <a:gd name="connsiteY46" fmla="*/ 933450 h 1352550"/>
                <a:gd name="connsiteX47" fmla="*/ 51226 w 1377583"/>
                <a:gd name="connsiteY47" fmla="*/ 942975 h 1352550"/>
                <a:gd name="connsiteX48" fmla="*/ 60751 w 1377583"/>
                <a:gd name="connsiteY48" fmla="*/ 945356 h 1352550"/>
                <a:gd name="connsiteX49" fmla="*/ 75039 w 1377583"/>
                <a:gd name="connsiteY49" fmla="*/ 950119 h 1352550"/>
                <a:gd name="connsiteX50" fmla="*/ 82183 w 1377583"/>
                <a:gd name="connsiteY50" fmla="*/ 957262 h 1352550"/>
                <a:gd name="connsiteX51" fmla="*/ 82183 w 1377583"/>
                <a:gd name="connsiteY51" fmla="*/ 976312 h 1352550"/>
                <a:gd name="connsiteX52" fmla="*/ 79801 w 1377583"/>
                <a:gd name="connsiteY52" fmla="*/ 1026319 h 1352550"/>
                <a:gd name="connsiteX53" fmla="*/ 89326 w 1377583"/>
                <a:gd name="connsiteY53" fmla="*/ 1031081 h 1352550"/>
                <a:gd name="connsiteX54" fmla="*/ 98851 w 1377583"/>
                <a:gd name="connsiteY54" fmla="*/ 1033462 h 1352550"/>
                <a:gd name="connsiteX55" fmla="*/ 105995 w 1377583"/>
                <a:gd name="connsiteY55" fmla="*/ 1035844 h 1352550"/>
                <a:gd name="connsiteX56" fmla="*/ 113139 w 1377583"/>
                <a:gd name="connsiteY56" fmla="*/ 1052512 h 1352550"/>
                <a:gd name="connsiteX57" fmla="*/ 125045 w 1377583"/>
                <a:gd name="connsiteY57" fmla="*/ 1073944 h 1352550"/>
                <a:gd name="connsiteX58" fmla="*/ 132189 w 1377583"/>
                <a:gd name="connsiteY58" fmla="*/ 1081087 h 1352550"/>
                <a:gd name="connsiteX59" fmla="*/ 146476 w 1377583"/>
                <a:gd name="connsiteY59" fmla="*/ 1090612 h 1352550"/>
                <a:gd name="connsiteX60" fmla="*/ 153620 w 1377583"/>
                <a:gd name="connsiteY60" fmla="*/ 1104900 h 1352550"/>
                <a:gd name="connsiteX61" fmla="*/ 167908 w 1377583"/>
                <a:gd name="connsiteY61" fmla="*/ 1128712 h 1352550"/>
                <a:gd name="connsiteX62" fmla="*/ 175051 w 1377583"/>
                <a:gd name="connsiteY62" fmla="*/ 1133475 h 1352550"/>
                <a:gd name="connsiteX63" fmla="*/ 177433 w 1377583"/>
                <a:gd name="connsiteY63" fmla="*/ 1140619 h 1352550"/>
                <a:gd name="connsiteX64" fmla="*/ 196483 w 1377583"/>
                <a:gd name="connsiteY64" fmla="*/ 1150144 h 1352550"/>
                <a:gd name="connsiteX65" fmla="*/ 201245 w 1377583"/>
                <a:gd name="connsiteY65" fmla="*/ 1157287 h 1352550"/>
                <a:gd name="connsiteX66" fmla="*/ 210770 w 1377583"/>
                <a:gd name="connsiteY66" fmla="*/ 1162050 h 1352550"/>
                <a:gd name="connsiteX67" fmla="*/ 225058 w 1377583"/>
                <a:gd name="connsiteY67" fmla="*/ 1171575 h 1352550"/>
                <a:gd name="connsiteX68" fmla="*/ 241726 w 1377583"/>
                <a:gd name="connsiteY68" fmla="*/ 1181100 h 1352550"/>
                <a:gd name="connsiteX69" fmla="*/ 256014 w 1377583"/>
                <a:gd name="connsiteY69" fmla="*/ 1195387 h 1352550"/>
                <a:gd name="connsiteX70" fmla="*/ 263158 w 1377583"/>
                <a:gd name="connsiteY70" fmla="*/ 1202531 h 1352550"/>
                <a:gd name="connsiteX71" fmla="*/ 279826 w 1377583"/>
                <a:gd name="connsiteY71" fmla="*/ 1214437 h 1352550"/>
                <a:gd name="connsiteX72" fmla="*/ 294114 w 1377583"/>
                <a:gd name="connsiteY72" fmla="*/ 1219200 h 1352550"/>
                <a:gd name="connsiteX73" fmla="*/ 301258 w 1377583"/>
                <a:gd name="connsiteY73" fmla="*/ 1226344 h 1352550"/>
                <a:gd name="connsiteX74" fmla="*/ 308401 w 1377583"/>
                <a:gd name="connsiteY74" fmla="*/ 1231106 h 1352550"/>
                <a:gd name="connsiteX75" fmla="*/ 315545 w 1377583"/>
                <a:gd name="connsiteY75" fmla="*/ 1245394 h 1352550"/>
                <a:gd name="connsiteX76" fmla="*/ 325070 w 1377583"/>
                <a:gd name="connsiteY76" fmla="*/ 1250156 h 1352550"/>
                <a:gd name="connsiteX77" fmla="*/ 339358 w 1377583"/>
                <a:gd name="connsiteY77" fmla="*/ 1257300 h 1352550"/>
                <a:gd name="connsiteX78" fmla="*/ 396508 w 1377583"/>
                <a:gd name="connsiteY78" fmla="*/ 1278731 h 1352550"/>
                <a:gd name="connsiteX79" fmla="*/ 417939 w 1377583"/>
                <a:gd name="connsiteY79" fmla="*/ 1288256 h 1352550"/>
                <a:gd name="connsiteX80" fmla="*/ 434608 w 1377583"/>
                <a:gd name="connsiteY80" fmla="*/ 1293019 h 1352550"/>
                <a:gd name="connsiteX81" fmla="*/ 456039 w 1377583"/>
                <a:gd name="connsiteY81" fmla="*/ 1297781 h 1352550"/>
                <a:gd name="connsiteX82" fmla="*/ 467945 w 1377583"/>
                <a:gd name="connsiteY82" fmla="*/ 1304925 h 1352550"/>
                <a:gd name="connsiteX83" fmla="*/ 482233 w 1377583"/>
                <a:gd name="connsiteY83" fmla="*/ 1314450 h 1352550"/>
                <a:gd name="connsiteX84" fmla="*/ 508426 w 1377583"/>
                <a:gd name="connsiteY84" fmla="*/ 1321594 h 1352550"/>
                <a:gd name="connsiteX85" fmla="*/ 520333 w 1377583"/>
                <a:gd name="connsiteY85" fmla="*/ 1328737 h 1352550"/>
                <a:gd name="connsiteX86" fmla="*/ 548908 w 1377583"/>
                <a:gd name="connsiteY86" fmla="*/ 1333500 h 1352550"/>
                <a:gd name="connsiteX87" fmla="*/ 587008 w 1377583"/>
                <a:gd name="connsiteY87" fmla="*/ 1338262 h 1352550"/>
                <a:gd name="connsiteX88" fmla="*/ 625108 w 1377583"/>
                <a:gd name="connsiteY88" fmla="*/ 1340644 h 1352550"/>
                <a:gd name="connsiteX89" fmla="*/ 641776 w 1377583"/>
                <a:gd name="connsiteY89" fmla="*/ 1345406 h 1352550"/>
                <a:gd name="connsiteX90" fmla="*/ 651301 w 1377583"/>
                <a:gd name="connsiteY90" fmla="*/ 1350169 h 1352550"/>
                <a:gd name="connsiteX91" fmla="*/ 770364 w 1377583"/>
                <a:gd name="connsiteY91" fmla="*/ 1352550 h 1352550"/>
                <a:gd name="connsiteX92" fmla="*/ 789414 w 1377583"/>
                <a:gd name="connsiteY92" fmla="*/ 1350169 h 1352550"/>
                <a:gd name="connsiteX93" fmla="*/ 801320 w 1377583"/>
                <a:gd name="connsiteY93" fmla="*/ 1345406 h 1352550"/>
                <a:gd name="connsiteX94" fmla="*/ 815608 w 1377583"/>
                <a:gd name="connsiteY94" fmla="*/ 1338262 h 1352550"/>
                <a:gd name="connsiteX95" fmla="*/ 867995 w 1377583"/>
                <a:gd name="connsiteY95" fmla="*/ 1331119 h 1352550"/>
                <a:gd name="connsiteX96" fmla="*/ 875139 w 1377583"/>
                <a:gd name="connsiteY96" fmla="*/ 1328737 h 1352550"/>
                <a:gd name="connsiteX97" fmla="*/ 882283 w 1377583"/>
                <a:gd name="connsiteY97" fmla="*/ 1323975 h 1352550"/>
                <a:gd name="connsiteX98" fmla="*/ 901333 w 1377583"/>
                <a:gd name="connsiteY98" fmla="*/ 1321594 h 1352550"/>
                <a:gd name="connsiteX99" fmla="*/ 908476 w 1377583"/>
                <a:gd name="connsiteY99" fmla="*/ 1316831 h 1352550"/>
                <a:gd name="connsiteX100" fmla="*/ 929908 w 1377583"/>
                <a:gd name="connsiteY100" fmla="*/ 1312069 h 1352550"/>
                <a:gd name="connsiteX101" fmla="*/ 951339 w 1377583"/>
                <a:gd name="connsiteY101" fmla="*/ 1304925 h 1352550"/>
                <a:gd name="connsiteX102" fmla="*/ 958483 w 1377583"/>
                <a:gd name="connsiteY102" fmla="*/ 1302544 h 1352550"/>
                <a:gd name="connsiteX103" fmla="*/ 979914 w 1377583"/>
                <a:gd name="connsiteY103" fmla="*/ 1300162 h 1352550"/>
                <a:gd name="connsiteX104" fmla="*/ 991820 w 1377583"/>
                <a:gd name="connsiteY104" fmla="*/ 1297781 h 1352550"/>
                <a:gd name="connsiteX105" fmla="*/ 1003726 w 1377583"/>
                <a:gd name="connsiteY105" fmla="*/ 1281112 h 1352550"/>
                <a:gd name="connsiteX106" fmla="*/ 1013251 w 1377583"/>
                <a:gd name="connsiteY106" fmla="*/ 1266825 h 1352550"/>
                <a:gd name="connsiteX107" fmla="*/ 1015633 w 1377583"/>
                <a:gd name="connsiteY107" fmla="*/ 1259681 h 1352550"/>
                <a:gd name="connsiteX108" fmla="*/ 1018014 w 1377583"/>
                <a:gd name="connsiteY108" fmla="*/ 1250156 h 1352550"/>
                <a:gd name="connsiteX109" fmla="*/ 1022776 w 1377583"/>
                <a:gd name="connsiteY109" fmla="*/ 1240631 h 1352550"/>
                <a:gd name="connsiteX110" fmla="*/ 1025158 w 1377583"/>
                <a:gd name="connsiteY110" fmla="*/ 1233487 h 1352550"/>
                <a:gd name="connsiteX111" fmla="*/ 1041826 w 1377583"/>
                <a:gd name="connsiteY111" fmla="*/ 1231106 h 1352550"/>
                <a:gd name="connsiteX112" fmla="*/ 1087070 w 1377583"/>
                <a:gd name="connsiteY112" fmla="*/ 1228725 h 1352550"/>
                <a:gd name="connsiteX113" fmla="*/ 1113264 w 1377583"/>
                <a:gd name="connsiteY113" fmla="*/ 1226344 h 1352550"/>
                <a:gd name="connsiteX114" fmla="*/ 1118026 w 1377583"/>
                <a:gd name="connsiteY114" fmla="*/ 1219200 h 1352550"/>
                <a:gd name="connsiteX115" fmla="*/ 1146601 w 1377583"/>
                <a:gd name="connsiteY115" fmla="*/ 1193006 h 1352550"/>
                <a:gd name="connsiteX116" fmla="*/ 1156126 w 1377583"/>
                <a:gd name="connsiteY116" fmla="*/ 1183481 h 1352550"/>
                <a:gd name="connsiteX117" fmla="*/ 1175176 w 1377583"/>
                <a:gd name="connsiteY117" fmla="*/ 1166812 h 1352550"/>
                <a:gd name="connsiteX118" fmla="*/ 1179939 w 1377583"/>
                <a:gd name="connsiteY118" fmla="*/ 1150144 h 1352550"/>
                <a:gd name="connsiteX119" fmla="*/ 1182320 w 1377583"/>
                <a:gd name="connsiteY119" fmla="*/ 1140619 h 1352550"/>
                <a:gd name="connsiteX120" fmla="*/ 1187083 w 1377583"/>
                <a:gd name="connsiteY120" fmla="*/ 1126331 h 1352550"/>
                <a:gd name="connsiteX121" fmla="*/ 1189464 w 1377583"/>
                <a:gd name="connsiteY121" fmla="*/ 1119187 h 1352550"/>
                <a:gd name="connsiteX122" fmla="*/ 1194226 w 1377583"/>
                <a:gd name="connsiteY122" fmla="*/ 1112044 h 1352550"/>
                <a:gd name="connsiteX123" fmla="*/ 1203751 w 1377583"/>
                <a:gd name="connsiteY123" fmla="*/ 1100137 h 1352550"/>
                <a:gd name="connsiteX124" fmla="*/ 1208514 w 1377583"/>
                <a:gd name="connsiteY124" fmla="*/ 1088231 h 1352550"/>
                <a:gd name="connsiteX125" fmla="*/ 1229945 w 1377583"/>
                <a:gd name="connsiteY125" fmla="*/ 1059656 h 1352550"/>
                <a:gd name="connsiteX126" fmla="*/ 1232326 w 1377583"/>
                <a:gd name="connsiteY126" fmla="*/ 1052512 h 1352550"/>
                <a:gd name="connsiteX127" fmla="*/ 1244233 w 1377583"/>
                <a:gd name="connsiteY127" fmla="*/ 1035844 h 1352550"/>
                <a:gd name="connsiteX128" fmla="*/ 1265664 w 1377583"/>
                <a:gd name="connsiteY128" fmla="*/ 1004887 h 1352550"/>
                <a:gd name="connsiteX129" fmla="*/ 1277570 w 1377583"/>
                <a:gd name="connsiteY129" fmla="*/ 978694 h 1352550"/>
                <a:gd name="connsiteX130" fmla="*/ 1282333 w 1377583"/>
                <a:gd name="connsiteY130" fmla="*/ 971550 h 1352550"/>
                <a:gd name="connsiteX131" fmla="*/ 1289476 w 1377583"/>
                <a:gd name="connsiteY131" fmla="*/ 952500 h 1352550"/>
                <a:gd name="connsiteX132" fmla="*/ 1318051 w 1377583"/>
                <a:gd name="connsiteY132" fmla="*/ 892969 h 1352550"/>
                <a:gd name="connsiteX133" fmla="*/ 1341864 w 1377583"/>
                <a:gd name="connsiteY133" fmla="*/ 862012 h 1352550"/>
                <a:gd name="connsiteX134" fmla="*/ 1358533 w 1377583"/>
                <a:gd name="connsiteY134" fmla="*/ 819150 h 1352550"/>
                <a:gd name="connsiteX135" fmla="*/ 1365676 w 1377583"/>
                <a:gd name="connsiteY135" fmla="*/ 745331 h 1352550"/>
                <a:gd name="connsiteX136" fmla="*/ 1372820 w 1377583"/>
                <a:gd name="connsiteY136" fmla="*/ 702469 h 1352550"/>
                <a:gd name="connsiteX137" fmla="*/ 1375201 w 1377583"/>
                <a:gd name="connsiteY137" fmla="*/ 690562 h 1352550"/>
                <a:gd name="connsiteX138" fmla="*/ 1377583 w 1377583"/>
                <a:gd name="connsiteY138" fmla="*/ 683419 h 1352550"/>
                <a:gd name="connsiteX139" fmla="*/ 1375201 w 1377583"/>
                <a:gd name="connsiteY139" fmla="*/ 676275 h 1352550"/>
                <a:gd name="connsiteX140" fmla="*/ 1370439 w 1377583"/>
                <a:gd name="connsiteY140" fmla="*/ 623887 h 1352550"/>
                <a:gd name="connsiteX141" fmla="*/ 1365676 w 1377583"/>
                <a:gd name="connsiteY141" fmla="*/ 573881 h 1352550"/>
                <a:gd name="connsiteX142" fmla="*/ 1358533 w 1377583"/>
                <a:gd name="connsiteY142" fmla="*/ 554831 h 1352550"/>
                <a:gd name="connsiteX143" fmla="*/ 1353770 w 1377583"/>
                <a:gd name="connsiteY143" fmla="*/ 531019 h 1352550"/>
                <a:gd name="connsiteX144" fmla="*/ 1351389 w 1377583"/>
                <a:gd name="connsiteY144" fmla="*/ 519112 h 1352550"/>
                <a:gd name="connsiteX145" fmla="*/ 1344245 w 1377583"/>
                <a:gd name="connsiteY145" fmla="*/ 481012 h 1352550"/>
                <a:gd name="connsiteX146" fmla="*/ 1339483 w 1377583"/>
                <a:gd name="connsiteY146" fmla="*/ 473869 h 1352550"/>
                <a:gd name="connsiteX147" fmla="*/ 1332339 w 1377583"/>
                <a:gd name="connsiteY147" fmla="*/ 471487 h 1352550"/>
                <a:gd name="connsiteX148" fmla="*/ 1327576 w 1377583"/>
                <a:gd name="connsiteY148" fmla="*/ 452437 h 1352550"/>
                <a:gd name="connsiteX149" fmla="*/ 1320433 w 1377583"/>
                <a:gd name="connsiteY149" fmla="*/ 445294 h 1352550"/>
                <a:gd name="connsiteX150" fmla="*/ 1318051 w 1377583"/>
                <a:gd name="connsiteY150" fmla="*/ 431006 h 1352550"/>
                <a:gd name="connsiteX151" fmla="*/ 1303764 w 1377583"/>
                <a:gd name="connsiteY151" fmla="*/ 400050 h 1352550"/>
                <a:gd name="connsiteX152" fmla="*/ 1277570 w 1377583"/>
                <a:gd name="connsiteY152" fmla="*/ 321469 h 1352550"/>
                <a:gd name="connsiteX153" fmla="*/ 1241851 w 1377583"/>
                <a:gd name="connsiteY153" fmla="*/ 245269 h 1352550"/>
                <a:gd name="connsiteX154" fmla="*/ 1220420 w 1377583"/>
                <a:gd name="connsiteY154" fmla="*/ 178594 h 1352550"/>
                <a:gd name="connsiteX155" fmla="*/ 1210895 w 1377583"/>
                <a:gd name="connsiteY155" fmla="*/ 164306 h 1352550"/>
                <a:gd name="connsiteX156" fmla="*/ 1189464 w 1377583"/>
                <a:gd name="connsiteY156" fmla="*/ 169069 h 1352550"/>
                <a:gd name="connsiteX157" fmla="*/ 1168033 w 1377583"/>
                <a:gd name="connsiteY157" fmla="*/ 171450 h 1352550"/>
                <a:gd name="connsiteX158" fmla="*/ 1151364 w 1377583"/>
                <a:gd name="connsiteY158" fmla="*/ 173831 h 1352550"/>
                <a:gd name="connsiteX159" fmla="*/ 1137076 w 1377583"/>
                <a:gd name="connsiteY159" fmla="*/ 164306 h 1352550"/>
                <a:gd name="connsiteX160" fmla="*/ 1129933 w 1377583"/>
                <a:gd name="connsiteY160" fmla="*/ 159544 h 1352550"/>
                <a:gd name="connsiteX161" fmla="*/ 1115645 w 1377583"/>
                <a:gd name="connsiteY161" fmla="*/ 152400 h 1352550"/>
                <a:gd name="connsiteX162" fmla="*/ 1103739 w 1377583"/>
                <a:gd name="connsiteY162" fmla="*/ 145256 h 1352550"/>
                <a:gd name="connsiteX163" fmla="*/ 1096595 w 1377583"/>
                <a:gd name="connsiteY163" fmla="*/ 140494 h 1352550"/>
                <a:gd name="connsiteX164" fmla="*/ 1087070 w 1377583"/>
                <a:gd name="connsiteY164" fmla="*/ 138112 h 1352550"/>
                <a:gd name="connsiteX165" fmla="*/ 1075164 w 1377583"/>
                <a:gd name="connsiteY165" fmla="*/ 133350 h 1352550"/>
                <a:gd name="connsiteX166" fmla="*/ 1072783 w 1377583"/>
                <a:gd name="connsiteY166" fmla="*/ 126206 h 1352550"/>
                <a:gd name="connsiteX167" fmla="*/ 1058495 w 1377583"/>
                <a:gd name="connsiteY167" fmla="*/ 116681 h 1352550"/>
                <a:gd name="connsiteX168" fmla="*/ 1034683 w 1377583"/>
                <a:gd name="connsiteY168" fmla="*/ 100012 h 1352550"/>
                <a:gd name="connsiteX169" fmla="*/ 1010870 w 1377583"/>
                <a:gd name="connsiteY169" fmla="*/ 88106 h 1352550"/>
                <a:gd name="connsiteX170" fmla="*/ 996583 w 1377583"/>
                <a:gd name="connsiteY170" fmla="*/ 83344 h 1352550"/>
                <a:gd name="connsiteX171" fmla="*/ 979914 w 1377583"/>
                <a:gd name="connsiteY171" fmla="*/ 76200 h 1352550"/>
                <a:gd name="connsiteX172" fmla="*/ 968008 w 1377583"/>
                <a:gd name="connsiteY172" fmla="*/ 73819 h 1352550"/>
                <a:gd name="connsiteX173" fmla="*/ 939433 w 1377583"/>
                <a:gd name="connsiteY173" fmla="*/ 66675 h 1352550"/>
                <a:gd name="connsiteX174" fmla="*/ 910858 w 1377583"/>
                <a:gd name="connsiteY174" fmla="*/ 57150 h 1352550"/>
                <a:gd name="connsiteX175" fmla="*/ 884664 w 1377583"/>
                <a:gd name="connsiteY175" fmla="*/ 52387 h 1352550"/>
                <a:gd name="connsiteX176" fmla="*/ 858470 w 1377583"/>
                <a:gd name="connsiteY176" fmla="*/ 42862 h 1352550"/>
                <a:gd name="connsiteX177" fmla="*/ 841801 w 1377583"/>
                <a:gd name="connsiteY177" fmla="*/ 33337 h 1352550"/>
                <a:gd name="connsiteX178" fmla="*/ 810845 w 1377583"/>
                <a:gd name="connsiteY178" fmla="*/ 26194 h 1352550"/>
                <a:gd name="connsiteX179" fmla="*/ 798939 w 1377583"/>
                <a:gd name="connsiteY179" fmla="*/ 21431 h 1352550"/>
                <a:gd name="connsiteX180" fmla="*/ 782270 w 1377583"/>
                <a:gd name="connsiteY180" fmla="*/ 16669 h 1352550"/>
                <a:gd name="connsiteX181" fmla="*/ 772745 w 1377583"/>
                <a:gd name="connsiteY181" fmla="*/ 11906 h 1352550"/>
                <a:gd name="connsiteX182" fmla="*/ 734645 w 1377583"/>
                <a:gd name="connsiteY182" fmla="*/ 9525 h 1352550"/>
                <a:gd name="connsiteX183" fmla="*/ 722739 w 1377583"/>
                <a:gd name="connsiteY183" fmla="*/ 7144 h 1352550"/>
                <a:gd name="connsiteX184" fmla="*/ 708451 w 1377583"/>
                <a:gd name="connsiteY184" fmla="*/ 4762 h 1352550"/>
                <a:gd name="connsiteX185" fmla="*/ 701308 w 1377583"/>
                <a:gd name="connsiteY185" fmla="*/ 2381 h 1352550"/>
                <a:gd name="connsiteX186" fmla="*/ 691783 w 1377583"/>
                <a:gd name="connsiteY186" fmla="*/ 0 h 1352550"/>
                <a:gd name="connsiteX187" fmla="*/ 656064 w 1377583"/>
                <a:gd name="connsiteY187" fmla="*/ 2381 h 1352550"/>
                <a:gd name="connsiteX188" fmla="*/ 639395 w 1377583"/>
                <a:gd name="connsiteY188" fmla="*/ 7144 h 1352550"/>
                <a:gd name="connsiteX189" fmla="*/ 629870 w 1377583"/>
                <a:gd name="connsiteY189" fmla="*/ 9525 h 1352550"/>
                <a:gd name="connsiteX190" fmla="*/ 617964 w 1377583"/>
                <a:gd name="connsiteY190" fmla="*/ 11906 h 1352550"/>
                <a:gd name="connsiteX191" fmla="*/ 587008 w 1377583"/>
                <a:gd name="connsiteY191" fmla="*/ 19050 h 1352550"/>
                <a:gd name="connsiteX192" fmla="*/ 577483 w 1377583"/>
                <a:gd name="connsiteY192" fmla="*/ 23812 h 1352550"/>
                <a:gd name="connsiteX193" fmla="*/ 570339 w 1377583"/>
                <a:gd name="connsiteY193" fmla="*/ 28575 h 1352550"/>
                <a:gd name="connsiteX194" fmla="*/ 558433 w 1377583"/>
                <a:gd name="connsiteY194" fmla="*/ 33337 h 1352550"/>
                <a:gd name="connsiteX195" fmla="*/ 513189 w 1377583"/>
                <a:gd name="connsiteY195" fmla="*/ 45244 h 1352550"/>
                <a:gd name="connsiteX196" fmla="*/ 460801 w 1377583"/>
                <a:gd name="connsiteY196" fmla="*/ 50006 h 1352550"/>
                <a:gd name="connsiteX197" fmla="*/ 429845 w 1377583"/>
                <a:gd name="connsiteY197" fmla="*/ 57150 h 1352550"/>
                <a:gd name="connsiteX198" fmla="*/ 403651 w 1377583"/>
                <a:gd name="connsiteY198" fmla="*/ 64294 h 1352550"/>
                <a:gd name="connsiteX199" fmla="*/ 384601 w 1377583"/>
                <a:gd name="connsiteY199" fmla="*/ 73819 h 1352550"/>
                <a:gd name="connsiteX200" fmla="*/ 370314 w 1377583"/>
                <a:gd name="connsiteY200" fmla="*/ 78581 h 1352550"/>
                <a:gd name="connsiteX201" fmla="*/ 360789 w 1377583"/>
                <a:gd name="connsiteY201" fmla="*/ 88106 h 1352550"/>
                <a:gd name="connsiteX202" fmla="*/ 353645 w 1377583"/>
                <a:gd name="connsiteY202" fmla="*/ 95250 h 1352550"/>
                <a:gd name="connsiteX203" fmla="*/ 339358 w 1377583"/>
                <a:gd name="connsiteY203" fmla="*/ 100012 h 1352550"/>
                <a:gd name="connsiteX204" fmla="*/ 317926 w 1377583"/>
                <a:gd name="connsiteY204" fmla="*/ 104775 h 1352550"/>
                <a:gd name="connsiteX205" fmla="*/ 306020 w 1377583"/>
                <a:gd name="connsiteY205" fmla="*/ 116681 h 1352550"/>
                <a:gd name="connsiteX206" fmla="*/ 298876 w 1377583"/>
                <a:gd name="connsiteY206" fmla="*/ 121444 h 1352550"/>
                <a:gd name="connsiteX207" fmla="*/ 279826 w 1377583"/>
                <a:gd name="connsiteY207" fmla="*/ 128587 h 1352550"/>
                <a:gd name="connsiteX208" fmla="*/ 260776 w 1377583"/>
                <a:gd name="connsiteY208" fmla="*/ 135731 h 1352550"/>
                <a:gd name="connsiteX209" fmla="*/ 246489 w 1377583"/>
                <a:gd name="connsiteY209" fmla="*/ 145256 h 1352550"/>
                <a:gd name="connsiteX210" fmla="*/ 265539 w 1377583"/>
                <a:gd name="connsiteY210" fmla="*/ 133350 h 1352550"/>
                <a:gd name="connsiteX211" fmla="*/ 277445 w 1377583"/>
                <a:gd name="connsiteY211" fmla="*/ 130969 h 1352550"/>
                <a:gd name="connsiteX212" fmla="*/ 284589 w 1377583"/>
                <a:gd name="connsiteY212" fmla="*/ 123825 h 1352550"/>
                <a:gd name="connsiteX213" fmla="*/ 332214 w 1377583"/>
                <a:gd name="connsiteY213" fmla="*/ 128587 h 1352550"/>
                <a:gd name="connsiteX214" fmla="*/ 356026 w 1377583"/>
                <a:gd name="connsiteY214" fmla="*/ 126206 h 1352550"/>
                <a:gd name="connsiteX215" fmla="*/ 360789 w 1377583"/>
                <a:gd name="connsiteY215" fmla="*/ 119062 h 1352550"/>
                <a:gd name="connsiteX216" fmla="*/ 382220 w 1377583"/>
                <a:gd name="connsiteY216" fmla="*/ 100012 h 1352550"/>
                <a:gd name="connsiteX217" fmla="*/ 379839 w 1377583"/>
                <a:gd name="connsiteY217" fmla="*/ 92869 h 1352550"/>
                <a:gd name="connsiteX218" fmla="*/ 365551 w 1377583"/>
                <a:gd name="connsiteY218" fmla="*/ 92869 h 1352550"/>
                <a:gd name="connsiteX219" fmla="*/ 363170 w 1377583"/>
                <a:gd name="connsiteY219" fmla="*/ 92869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1377583" h="1352550">
                  <a:moveTo>
                    <a:pt x="277445" y="145256"/>
                  </a:moveTo>
                  <a:cubicBezTo>
                    <a:pt x="279033" y="149225"/>
                    <a:pt x="281171" y="153015"/>
                    <a:pt x="282208" y="157162"/>
                  </a:cubicBezTo>
                  <a:cubicBezTo>
                    <a:pt x="283697" y="163118"/>
                    <a:pt x="286413" y="191083"/>
                    <a:pt x="286970" y="195262"/>
                  </a:cubicBezTo>
                  <a:cubicBezTo>
                    <a:pt x="287608" y="200048"/>
                    <a:pt x="288635" y="204775"/>
                    <a:pt x="289351" y="209550"/>
                  </a:cubicBezTo>
                  <a:cubicBezTo>
                    <a:pt x="291016" y="220651"/>
                    <a:pt x="291913" y="231880"/>
                    <a:pt x="294114" y="242887"/>
                  </a:cubicBezTo>
                  <a:cubicBezTo>
                    <a:pt x="295526" y="249950"/>
                    <a:pt x="298114" y="262227"/>
                    <a:pt x="298876" y="269081"/>
                  </a:cubicBezTo>
                  <a:cubicBezTo>
                    <a:pt x="299932" y="278581"/>
                    <a:pt x="300464" y="288131"/>
                    <a:pt x="301258" y="297656"/>
                  </a:cubicBezTo>
                  <a:cubicBezTo>
                    <a:pt x="300464" y="312737"/>
                    <a:pt x="300675" y="327905"/>
                    <a:pt x="298876" y="342900"/>
                  </a:cubicBezTo>
                  <a:cubicBezTo>
                    <a:pt x="298278" y="347884"/>
                    <a:pt x="295331" y="352317"/>
                    <a:pt x="294114" y="357187"/>
                  </a:cubicBezTo>
                  <a:cubicBezTo>
                    <a:pt x="293320" y="360362"/>
                    <a:pt x="292632" y="363565"/>
                    <a:pt x="291733" y="366712"/>
                  </a:cubicBezTo>
                  <a:cubicBezTo>
                    <a:pt x="291043" y="369126"/>
                    <a:pt x="290041" y="371442"/>
                    <a:pt x="289351" y="373856"/>
                  </a:cubicBezTo>
                  <a:cubicBezTo>
                    <a:pt x="288452" y="377003"/>
                    <a:pt x="288434" y="380454"/>
                    <a:pt x="286970" y="383381"/>
                  </a:cubicBezTo>
                  <a:cubicBezTo>
                    <a:pt x="284410" y="388501"/>
                    <a:pt x="277445" y="397669"/>
                    <a:pt x="277445" y="397669"/>
                  </a:cubicBezTo>
                  <a:cubicBezTo>
                    <a:pt x="275858" y="402431"/>
                    <a:pt x="275467" y="407779"/>
                    <a:pt x="272683" y="411956"/>
                  </a:cubicBezTo>
                  <a:cubicBezTo>
                    <a:pt x="264713" y="423912"/>
                    <a:pt x="263677" y="422752"/>
                    <a:pt x="260776" y="433387"/>
                  </a:cubicBezTo>
                  <a:cubicBezTo>
                    <a:pt x="260770" y="433409"/>
                    <a:pt x="254827" y="457188"/>
                    <a:pt x="253633" y="461962"/>
                  </a:cubicBezTo>
                  <a:cubicBezTo>
                    <a:pt x="252426" y="466789"/>
                    <a:pt x="250917" y="473853"/>
                    <a:pt x="248870" y="478631"/>
                  </a:cubicBezTo>
                  <a:cubicBezTo>
                    <a:pt x="247472" y="481894"/>
                    <a:pt x="245506" y="484893"/>
                    <a:pt x="244108" y="488156"/>
                  </a:cubicBezTo>
                  <a:cubicBezTo>
                    <a:pt x="243119" y="490463"/>
                    <a:pt x="243333" y="493372"/>
                    <a:pt x="241726" y="495300"/>
                  </a:cubicBezTo>
                  <a:cubicBezTo>
                    <a:pt x="239185" y="498349"/>
                    <a:pt x="235214" y="499861"/>
                    <a:pt x="232201" y="502444"/>
                  </a:cubicBezTo>
                  <a:cubicBezTo>
                    <a:pt x="229644" y="504635"/>
                    <a:pt x="227125" y="506929"/>
                    <a:pt x="225058" y="509587"/>
                  </a:cubicBezTo>
                  <a:cubicBezTo>
                    <a:pt x="221544" y="514105"/>
                    <a:pt x="218093" y="518755"/>
                    <a:pt x="215533" y="523875"/>
                  </a:cubicBezTo>
                  <a:cubicBezTo>
                    <a:pt x="211775" y="531391"/>
                    <a:pt x="206991" y="541941"/>
                    <a:pt x="201245" y="547687"/>
                  </a:cubicBezTo>
                  <a:cubicBezTo>
                    <a:pt x="180373" y="568559"/>
                    <a:pt x="205915" y="542083"/>
                    <a:pt x="189339" y="561975"/>
                  </a:cubicBezTo>
                  <a:cubicBezTo>
                    <a:pt x="187183" y="564562"/>
                    <a:pt x="184263" y="566461"/>
                    <a:pt x="182195" y="569119"/>
                  </a:cubicBezTo>
                  <a:cubicBezTo>
                    <a:pt x="178681" y="573637"/>
                    <a:pt x="176717" y="579359"/>
                    <a:pt x="172670" y="583406"/>
                  </a:cubicBezTo>
                  <a:cubicBezTo>
                    <a:pt x="170289" y="585787"/>
                    <a:pt x="168083" y="588358"/>
                    <a:pt x="165526" y="590550"/>
                  </a:cubicBezTo>
                  <a:cubicBezTo>
                    <a:pt x="156330" y="598433"/>
                    <a:pt x="156243" y="595975"/>
                    <a:pt x="148858" y="604837"/>
                  </a:cubicBezTo>
                  <a:cubicBezTo>
                    <a:pt x="147026" y="607036"/>
                    <a:pt x="146268" y="610118"/>
                    <a:pt x="144095" y="611981"/>
                  </a:cubicBezTo>
                  <a:cubicBezTo>
                    <a:pt x="134820" y="619931"/>
                    <a:pt x="130672" y="618693"/>
                    <a:pt x="120283" y="623887"/>
                  </a:cubicBezTo>
                  <a:cubicBezTo>
                    <a:pt x="117723" y="625167"/>
                    <a:pt x="115754" y="627488"/>
                    <a:pt x="113139" y="628650"/>
                  </a:cubicBezTo>
                  <a:cubicBezTo>
                    <a:pt x="108551" y="630689"/>
                    <a:pt x="103569" y="631696"/>
                    <a:pt x="98851" y="633412"/>
                  </a:cubicBezTo>
                  <a:cubicBezTo>
                    <a:pt x="94834" y="634873"/>
                    <a:pt x="91039" y="636947"/>
                    <a:pt x="86945" y="638175"/>
                  </a:cubicBezTo>
                  <a:cubicBezTo>
                    <a:pt x="78810" y="640616"/>
                    <a:pt x="68094" y="640423"/>
                    <a:pt x="60751" y="645319"/>
                  </a:cubicBezTo>
                  <a:lnTo>
                    <a:pt x="39320" y="659606"/>
                  </a:lnTo>
                  <a:cubicBezTo>
                    <a:pt x="36939" y="661194"/>
                    <a:pt x="34833" y="663306"/>
                    <a:pt x="32176" y="664369"/>
                  </a:cubicBezTo>
                  <a:cubicBezTo>
                    <a:pt x="28207" y="665956"/>
                    <a:pt x="24022" y="667084"/>
                    <a:pt x="20270" y="669131"/>
                  </a:cubicBezTo>
                  <a:cubicBezTo>
                    <a:pt x="15245" y="671872"/>
                    <a:pt x="5983" y="678656"/>
                    <a:pt x="5983" y="678656"/>
                  </a:cubicBezTo>
                  <a:cubicBezTo>
                    <a:pt x="-3410" y="692744"/>
                    <a:pt x="244" y="684024"/>
                    <a:pt x="3601" y="711994"/>
                  </a:cubicBezTo>
                  <a:cubicBezTo>
                    <a:pt x="4938" y="723139"/>
                    <a:pt x="5642" y="734441"/>
                    <a:pt x="8364" y="745331"/>
                  </a:cubicBezTo>
                  <a:cubicBezTo>
                    <a:pt x="13735" y="766816"/>
                    <a:pt x="11056" y="758172"/>
                    <a:pt x="15508" y="771525"/>
                  </a:cubicBezTo>
                  <a:cubicBezTo>
                    <a:pt x="16302" y="796131"/>
                    <a:pt x="16905" y="820745"/>
                    <a:pt x="17889" y="845344"/>
                  </a:cubicBezTo>
                  <a:cubicBezTo>
                    <a:pt x="18493" y="860434"/>
                    <a:pt x="18229" y="875624"/>
                    <a:pt x="20270" y="890587"/>
                  </a:cubicBezTo>
                  <a:cubicBezTo>
                    <a:pt x="20657" y="893423"/>
                    <a:pt x="23369" y="895402"/>
                    <a:pt x="25033" y="897731"/>
                  </a:cubicBezTo>
                  <a:cubicBezTo>
                    <a:pt x="27340" y="900960"/>
                    <a:pt x="30176" y="903828"/>
                    <a:pt x="32176" y="907256"/>
                  </a:cubicBezTo>
                  <a:cubicBezTo>
                    <a:pt x="35753" y="913388"/>
                    <a:pt x="39455" y="919571"/>
                    <a:pt x="41701" y="926306"/>
                  </a:cubicBezTo>
                  <a:cubicBezTo>
                    <a:pt x="42495" y="928687"/>
                    <a:pt x="42838" y="931271"/>
                    <a:pt x="44083" y="933450"/>
                  </a:cubicBezTo>
                  <a:cubicBezTo>
                    <a:pt x="46052" y="936896"/>
                    <a:pt x="47997" y="940668"/>
                    <a:pt x="51226" y="942975"/>
                  </a:cubicBezTo>
                  <a:cubicBezTo>
                    <a:pt x="53889" y="944877"/>
                    <a:pt x="57616" y="944416"/>
                    <a:pt x="60751" y="945356"/>
                  </a:cubicBezTo>
                  <a:cubicBezTo>
                    <a:pt x="65560" y="946799"/>
                    <a:pt x="70276" y="948531"/>
                    <a:pt x="75039" y="950119"/>
                  </a:cubicBezTo>
                  <a:cubicBezTo>
                    <a:pt x="77420" y="952500"/>
                    <a:pt x="80512" y="954338"/>
                    <a:pt x="82183" y="957262"/>
                  </a:cubicBezTo>
                  <a:cubicBezTo>
                    <a:pt x="86600" y="964992"/>
                    <a:pt x="84115" y="968582"/>
                    <a:pt x="82183" y="976312"/>
                  </a:cubicBezTo>
                  <a:cubicBezTo>
                    <a:pt x="81389" y="992981"/>
                    <a:pt x="77643" y="1009771"/>
                    <a:pt x="79801" y="1026319"/>
                  </a:cubicBezTo>
                  <a:cubicBezTo>
                    <a:pt x="80260" y="1029839"/>
                    <a:pt x="86002" y="1029835"/>
                    <a:pt x="89326" y="1031081"/>
                  </a:cubicBezTo>
                  <a:cubicBezTo>
                    <a:pt x="92390" y="1032230"/>
                    <a:pt x="95704" y="1032563"/>
                    <a:pt x="98851" y="1033462"/>
                  </a:cubicBezTo>
                  <a:cubicBezTo>
                    <a:pt x="101265" y="1034152"/>
                    <a:pt x="103614" y="1035050"/>
                    <a:pt x="105995" y="1035844"/>
                  </a:cubicBezTo>
                  <a:cubicBezTo>
                    <a:pt x="110951" y="1055670"/>
                    <a:pt x="104916" y="1036066"/>
                    <a:pt x="113139" y="1052512"/>
                  </a:cubicBezTo>
                  <a:cubicBezTo>
                    <a:pt x="119128" y="1064490"/>
                    <a:pt x="110026" y="1058928"/>
                    <a:pt x="125045" y="1073944"/>
                  </a:cubicBezTo>
                  <a:cubicBezTo>
                    <a:pt x="127426" y="1076325"/>
                    <a:pt x="129531" y="1079020"/>
                    <a:pt x="132189" y="1081087"/>
                  </a:cubicBezTo>
                  <a:cubicBezTo>
                    <a:pt x="136707" y="1084601"/>
                    <a:pt x="146476" y="1090612"/>
                    <a:pt x="146476" y="1090612"/>
                  </a:cubicBezTo>
                  <a:cubicBezTo>
                    <a:pt x="150843" y="1103709"/>
                    <a:pt x="146235" y="1091976"/>
                    <a:pt x="153620" y="1104900"/>
                  </a:cubicBezTo>
                  <a:cubicBezTo>
                    <a:pt x="157148" y="1111075"/>
                    <a:pt x="162532" y="1125127"/>
                    <a:pt x="167908" y="1128712"/>
                  </a:cubicBezTo>
                  <a:lnTo>
                    <a:pt x="175051" y="1133475"/>
                  </a:lnTo>
                  <a:cubicBezTo>
                    <a:pt x="175845" y="1135856"/>
                    <a:pt x="175452" y="1139078"/>
                    <a:pt x="177433" y="1140619"/>
                  </a:cubicBezTo>
                  <a:cubicBezTo>
                    <a:pt x="183037" y="1144978"/>
                    <a:pt x="196483" y="1150144"/>
                    <a:pt x="196483" y="1150144"/>
                  </a:cubicBezTo>
                  <a:cubicBezTo>
                    <a:pt x="198070" y="1152525"/>
                    <a:pt x="199047" y="1155455"/>
                    <a:pt x="201245" y="1157287"/>
                  </a:cubicBezTo>
                  <a:cubicBezTo>
                    <a:pt x="203972" y="1159560"/>
                    <a:pt x="207726" y="1160224"/>
                    <a:pt x="210770" y="1162050"/>
                  </a:cubicBezTo>
                  <a:cubicBezTo>
                    <a:pt x="215678" y="1164995"/>
                    <a:pt x="219938" y="1169015"/>
                    <a:pt x="225058" y="1171575"/>
                  </a:cubicBezTo>
                  <a:cubicBezTo>
                    <a:pt x="229992" y="1174042"/>
                    <a:pt x="237395" y="1177250"/>
                    <a:pt x="241726" y="1181100"/>
                  </a:cubicBezTo>
                  <a:cubicBezTo>
                    <a:pt x="246760" y="1185575"/>
                    <a:pt x="251251" y="1190625"/>
                    <a:pt x="256014" y="1195387"/>
                  </a:cubicBezTo>
                  <a:cubicBezTo>
                    <a:pt x="258395" y="1197768"/>
                    <a:pt x="260464" y="1200510"/>
                    <a:pt x="263158" y="1202531"/>
                  </a:cubicBezTo>
                  <a:cubicBezTo>
                    <a:pt x="264437" y="1203491"/>
                    <a:pt x="276977" y="1213171"/>
                    <a:pt x="279826" y="1214437"/>
                  </a:cubicBezTo>
                  <a:cubicBezTo>
                    <a:pt x="284414" y="1216476"/>
                    <a:pt x="294114" y="1219200"/>
                    <a:pt x="294114" y="1219200"/>
                  </a:cubicBezTo>
                  <a:cubicBezTo>
                    <a:pt x="296495" y="1221581"/>
                    <a:pt x="298671" y="1224188"/>
                    <a:pt x="301258" y="1226344"/>
                  </a:cubicBezTo>
                  <a:cubicBezTo>
                    <a:pt x="303456" y="1228176"/>
                    <a:pt x="306613" y="1228871"/>
                    <a:pt x="308401" y="1231106"/>
                  </a:cubicBezTo>
                  <a:cubicBezTo>
                    <a:pt x="316849" y="1241666"/>
                    <a:pt x="303507" y="1235362"/>
                    <a:pt x="315545" y="1245394"/>
                  </a:cubicBezTo>
                  <a:cubicBezTo>
                    <a:pt x="318272" y="1247666"/>
                    <a:pt x="321988" y="1248395"/>
                    <a:pt x="325070" y="1250156"/>
                  </a:cubicBezTo>
                  <a:cubicBezTo>
                    <a:pt x="337997" y="1257543"/>
                    <a:pt x="326259" y="1252934"/>
                    <a:pt x="339358" y="1257300"/>
                  </a:cubicBezTo>
                  <a:cubicBezTo>
                    <a:pt x="366675" y="1275512"/>
                    <a:pt x="346337" y="1264097"/>
                    <a:pt x="396508" y="1278731"/>
                  </a:cubicBezTo>
                  <a:cubicBezTo>
                    <a:pt x="425995" y="1287331"/>
                    <a:pt x="399500" y="1279038"/>
                    <a:pt x="417939" y="1288256"/>
                  </a:cubicBezTo>
                  <a:cubicBezTo>
                    <a:pt x="421742" y="1290157"/>
                    <a:pt x="431053" y="1292003"/>
                    <a:pt x="434608" y="1293019"/>
                  </a:cubicBezTo>
                  <a:cubicBezTo>
                    <a:pt x="451014" y="1297707"/>
                    <a:pt x="430267" y="1293486"/>
                    <a:pt x="456039" y="1297781"/>
                  </a:cubicBezTo>
                  <a:cubicBezTo>
                    <a:pt x="460008" y="1300162"/>
                    <a:pt x="464040" y="1302440"/>
                    <a:pt x="467945" y="1304925"/>
                  </a:cubicBezTo>
                  <a:cubicBezTo>
                    <a:pt x="472774" y="1307998"/>
                    <a:pt x="476620" y="1313328"/>
                    <a:pt x="482233" y="1314450"/>
                  </a:cubicBezTo>
                  <a:cubicBezTo>
                    <a:pt x="489322" y="1315868"/>
                    <a:pt x="502380" y="1317967"/>
                    <a:pt x="508426" y="1321594"/>
                  </a:cubicBezTo>
                  <a:cubicBezTo>
                    <a:pt x="512395" y="1323975"/>
                    <a:pt x="515893" y="1327431"/>
                    <a:pt x="520333" y="1328737"/>
                  </a:cubicBezTo>
                  <a:cubicBezTo>
                    <a:pt x="529597" y="1331462"/>
                    <a:pt x="548908" y="1333500"/>
                    <a:pt x="548908" y="1333500"/>
                  </a:cubicBezTo>
                  <a:cubicBezTo>
                    <a:pt x="565626" y="1339073"/>
                    <a:pt x="554554" y="1336024"/>
                    <a:pt x="587008" y="1338262"/>
                  </a:cubicBezTo>
                  <a:lnTo>
                    <a:pt x="625108" y="1340644"/>
                  </a:lnTo>
                  <a:cubicBezTo>
                    <a:pt x="629941" y="1341852"/>
                    <a:pt x="636994" y="1343356"/>
                    <a:pt x="641776" y="1345406"/>
                  </a:cubicBezTo>
                  <a:cubicBezTo>
                    <a:pt x="645039" y="1346804"/>
                    <a:pt x="647757" y="1349972"/>
                    <a:pt x="651301" y="1350169"/>
                  </a:cubicBezTo>
                  <a:cubicBezTo>
                    <a:pt x="690935" y="1352371"/>
                    <a:pt x="730676" y="1351756"/>
                    <a:pt x="770364" y="1352550"/>
                  </a:cubicBezTo>
                  <a:cubicBezTo>
                    <a:pt x="776714" y="1351756"/>
                    <a:pt x="783178" y="1351608"/>
                    <a:pt x="789414" y="1350169"/>
                  </a:cubicBezTo>
                  <a:cubicBezTo>
                    <a:pt x="793579" y="1349208"/>
                    <a:pt x="797497" y="1347318"/>
                    <a:pt x="801320" y="1345406"/>
                  </a:cubicBezTo>
                  <a:cubicBezTo>
                    <a:pt x="810680" y="1340726"/>
                    <a:pt x="805637" y="1340256"/>
                    <a:pt x="815608" y="1338262"/>
                  </a:cubicBezTo>
                  <a:cubicBezTo>
                    <a:pt x="839897" y="1333404"/>
                    <a:pt x="844615" y="1333457"/>
                    <a:pt x="867995" y="1331119"/>
                  </a:cubicBezTo>
                  <a:cubicBezTo>
                    <a:pt x="870376" y="1330325"/>
                    <a:pt x="872894" y="1329860"/>
                    <a:pt x="875139" y="1328737"/>
                  </a:cubicBezTo>
                  <a:cubicBezTo>
                    <a:pt x="877699" y="1327457"/>
                    <a:pt x="879522" y="1324728"/>
                    <a:pt x="882283" y="1323975"/>
                  </a:cubicBezTo>
                  <a:cubicBezTo>
                    <a:pt x="888457" y="1322291"/>
                    <a:pt x="894983" y="1322388"/>
                    <a:pt x="901333" y="1321594"/>
                  </a:cubicBezTo>
                  <a:cubicBezTo>
                    <a:pt x="903714" y="1320006"/>
                    <a:pt x="905916" y="1318111"/>
                    <a:pt x="908476" y="1316831"/>
                  </a:cubicBezTo>
                  <a:cubicBezTo>
                    <a:pt x="914336" y="1313901"/>
                    <a:pt x="924424" y="1312983"/>
                    <a:pt x="929908" y="1312069"/>
                  </a:cubicBezTo>
                  <a:cubicBezTo>
                    <a:pt x="950427" y="1303860"/>
                    <a:pt x="933399" y="1310050"/>
                    <a:pt x="951339" y="1304925"/>
                  </a:cubicBezTo>
                  <a:cubicBezTo>
                    <a:pt x="953753" y="1304235"/>
                    <a:pt x="956007" y="1302957"/>
                    <a:pt x="958483" y="1302544"/>
                  </a:cubicBezTo>
                  <a:cubicBezTo>
                    <a:pt x="965573" y="1301362"/>
                    <a:pt x="972799" y="1301179"/>
                    <a:pt x="979914" y="1300162"/>
                  </a:cubicBezTo>
                  <a:cubicBezTo>
                    <a:pt x="983921" y="1299590"/>
                    <a:pt x="987851" y="1298575"/>
                    <a:pt x="991820" y="1297781"/>
                  </a:cubicBezTo>
                  <a:cubicBezTo>
                    <a:pt x="1007311" y="1274546"/>
                    <a:pt x="983042" y="1310661"/>
                    <a:pt x="1003726" y="1281112"/>
                  </a:cubicBezTo>
                  <a:cubicBezTo>
                    <a:pt x="1007008" y="1276423"/>
                    <a:pt x="1011441" y="1272255"/>
                    <a:pt x="1013251" y="1266825"/>
                  </a:cubicBezTo>
                  <a:cubicBezTo>
                    <a:pt x="1014045" y="1264444"/>
                    <a:pt x="1014943" y="1262095"/>
                    <a:pt x="1015633" y="1259681"/>
                  </a:cubicBezTo>
                  <a:cubicBezTo>
                    <a:pt x="1016532" y="1256534"/>
                    <a:pt x="1016865" y="1253220"/>
                    <a:pt x="1018014" y="1250156"/>
                  </a:cubicBezTo>
                  <a:cubicBezTo>
                    <a:pt x="1019260" y="1246832"/>
                    <a:pt x="1021378" y="1243894"/>
                    <a:pt x="1022776" y="1240631"/>
                  </a:cubicBezTo>
                  <a:cubicBezTo>
                    <a:pt x="1023765" y="1238324"/>
                    <a:pt x="1022913" y="1234610"/>
                    <a:pt x="1025158" y="1233487"/>
                  </a:cubicBezTo>
                  <a:cubicBezTo>
                    <a:pt x="1030178" y="1230977"/>
                    <a:pt x="1036230" y="1231536"/>
                    <a:pt x="1041826" y="1231106"/>
                  </a:cubicBezTo>
                  <a:cubicBezTo>
                    <a:pt x="1056884" y="1229948"/>
                    <a:pt x="1072001" y="1229729"/>
                    <a:pt x="1087070" y="1228725"/>
                  </a:cubicBezTo>
                  <a:cubicBezTo>
                    <a:pt x="1095818" y="1228142"/>
                    <a:pt x="1104533" y="1227138"/>
                    <a:pt x="1113264" y="1226344"/>
                  </a:cubicBezTo>
                  <a:cubicBezTo>
                    <a:pt x="1114851" y="1223963"/>
                    <a:pt x="1116125" y="1221339"/>
                    <a:pt x="1118026" y="1219200"/>
                  </a:cubicBezTo>
                  <a:cubicBezTo>
                    <a:pt x="1132587" y="1202819"/>
                    <a:pt x="1130923" y="1207116"/>
                    <a:pt x="1146601" y="1193006"/>
                  </a:cubicBezTo>
                  <a:cubicBezTo>
                    <a:pt x="1149938" y="1190002"/>
                    <a:pt x="1152770" y="1186464"/>
                    <a:pt x="1156126" y="1183481"/>
                  </a:cubicBezTo>
                  <a:cubicBezTo>
                    <a:pt x="1182277" y="1160237"/>
                    <a:pt x="1156745" y="1185246"/>
                    <a:pt x="1175176" y="1166812"/>
                  </a:cubicBezTo>
                  <a:cubicBezTo>
                    <a:pt x="1176764" y="1161256"/>
                    <a:pt x="1178419" y="1155719"/>
                    <a:pt x="1179939" y="1150144"/>
                  </a:cubicBezTo>
                  <a:cubicBezTo>
                    <a:pt x="1180800" y="1146987"/>
                    <a:pt x="1181380" y="1143754"/>
                    <a:pt x="1182320" y="1140619"/>
                  </a:cubicBezTo>
                  <a:cubicBezTo>
                    <a:pt x="1183763" y="1135810"/>
                    <a:pt x="1185495" y="1131094"/>
                    <a:pt x="1187083" y="1126331"/>
                  </a:cubicBezTo>
                  <a:cubicBezTo>
                    <a:pt x="1187877" y="1123950"/>
                    <a:pt x="1188072" y="1121276"/>
                    <a:pt x="1189464" y="1119187"/>
                  </a:cubicBezTo>
                  <a:cubicBezTo>
                    <a:pt x="1191051" y="1116806"/>
                    <a:pt x="1192509" y="1114333"/>
                    <a:pt x="1194226" y="1112044"/>
                  </a:cubicBezTo>
                  <a:cubicBezTo>
                    <a:pt x="1197276" y="1107978"/>
                    <a:pt x="1201136" y="1104495"/>
                    <a:pt x="1203751" y="1100137"/>
                  </a:cubicBezTo>
                  <a:cubicBezTo>
                    <a:pt x="1205950" y="1096472"/>
                    <a:pt x="1206360" y="1091923"/>
                    <a:pt x="1208514" y="1088231"/>
                  </a:cubicBezTo>
                  <a:cubicBezTo>
                    <a:pt x="1213317" y="1079997"/>
                    <a:pt x="1223640" y="1067537"/>
                    <a:pt x="1229945" y="1059656"/>
                  </a:cubicBezTo>
                  <a:cubicBezTo>
                    <a:pt x="1230739" y="1057275"/>
                    <a:pt x="1231203" y="1054757"/>
                    <a:pt x="1232326" y="1052512"/>
                  </a:cubicBezTo>
                  <a:cubicBezTo>
                    <a:pt x="1235616" y="1045932"/>
                    <a:pt x="1240468" y="1042299"/>
                    <a:pt x="1244233" y="1035844"/>
                  </a:cubicBezTo>
                  <a:cubicBezTo>
                    <a:pt x="1275203" y="982754"/>
                    <a:pt x="1233769" y="1044757"/>
                    <a:pt x="1265664" y="1004887"/>
                  </a:cubicBezTo>
                  <a:cubicBezTo>
                    <a:pt x="1275645" y="992410"/>
                    <a:pt x="1271068" y="993322"/>
                    <a:pt x="1277570" y="978694"/>
                  </a:cubicBezTo>
                  <a:cubicBezTo>
                    <a:pt x="1278732" y="976079"/>
                    <a:pt x="1280745" y="973931"/>
                    <a:pt x="1282333" y="971550"/>
                  </a:cubicBezTo>
                  <a:cubicBezTo>
                    <a:pt x="1284672" y="964532"/>
                    <a:pt x="1286155" y="959617"/>
                    <a:pt x="1289476" y="952500"/>
                  </a:cubicBezTo>
                  <a:cubicBezTo>
                    <a:pt x="1298784" y="932554"/>
                    <a:pt x="1304631" y="910416"/>
                    <a:pt x="1318051" y="892969"/>
                  </a:cubicBezTo>
                  <a:lnTo>
                    <a:pt x="1341864" y="862012"/>
                  </a:lnTo>
                  <a:cubicBezTo>
                    <a:pt x="1354675" y="823579"/>
                    <a:pt x="1346808" y="836736"/>
                    <a:pt x="1358533" y="819150"/>
                  </a:cubicBezTo>
                  <a:cubicBezTo>
                    <a:pt x="1362353" y="735091"/>
                    <a:pt x="1356659" y="794025"/>
                    <a:pt x="1365676" y="745331"/>
                  </a:cubicBezTo>
                  <a:cubicBezTo>
                    <a:pt x="1368313" y="731089"/>
                    <a:pt x="1370338" y="716739"/>
                    <a:pt x="1372820" y="702469"/>
                  </a:cubicBezTo>
                  <a:cubicBezTo>
                    <a:pt x="1373514" y="698481"/>
                    <a:pt x="1374219" y="694489"/>
                    <a:pt x="1375201" y="690562"/>
                  </a:cubicBezTo>
                  <a:cubicBezTo>
                    <a:pt x="1375810" y="688127"/>
                    <a:pt x="1376789" y="685800"/>
                    <a:pt x="1377583" y="683419"/>
                  </a:cubicBezTo>
                  <a:cubicBezTo>
                    <a:pt x="1376789" y="681038"/>
                    <a:pt x="1375810" y="678710"/>
                    <a:pt x="1375201" y="676275"/>
                  </a:cubicBezTo>
                  <a:cubicBezTo>
                    <a:pt x="1370523" y="657567"/>
                    <a:pt x="1371875" y="646858"/>
                    <a:pt x="1370439" y="623887"/>
                  </a:cubicBezTo>
                  <a:cubicBezTo>
                    <a:pt x="1369371" y="606792"/>
                    <a:pt x="1369359" y="590454"/>
                    <a:pt x="1365676" y="573881"/>
                  </a:cubicBezTo>
                  <a:cubicBezTo>
                    <a:pt x="1363834" y="565591"/>
                    <a:pt x="1361009" y="564115"/>
                    <a:pt x="1358533" y="554831"/>
                  </a:cubicBezTo>
                  <a:cubicBezTo>
                    <a:pt x="1356447" y="547010"/>
                    <a:pt x="1355358" y="538956"/>
                    <a:pt x="1353770" y="531019"/>
                  </a:cubicBezTo>
                  <a:lnTo>
                    <a:pt x="1351389" y="519112"/>
                  </a:lnTo>
                  <a:cubicBezTo>
                    <a:pt x="1349534" y="498710"/>
                    <a:pt x="1351819" y="496159"/>
                    <a:pt x="1344245" y="481012"/>
                  </a:cubicBezTo>
                  <a:cubicBezTo>
                    <a:pt x="1342965" y="478453"/>
                    <a:pt x="1341718" y="475657"/>
                    <a:pt x="1339483" y="473869"/>
                  </a:cubicBezTo>
                  <a:cubicBezTo>
                    <a:pt x="1337523" y="472301"/>
                    <a:pt x="1334720" y="472281"/>
                    <a:pt x="1332339" y="471487"/>
                  </a:cubicBezTo>
                  <a:cubicBezTo>
                    <a:pt x="1330751" y="465137"/>
                    <a:pt x="1330285" y="458396"/>
                    <a:pt x="1327576" y="452437"/>
                  </a:cubicBezTo>
                  <a:cubicBezTo>
                    <a:pt x="1326183" y="449372"/>
                    <a:pt x="1321801" y="448371"/>
                    <a:pt x="1320433" y="445294"/>
                  </a:cubicBezTo>
                  <a:cubicBezTo>
                    <a:pt x="1318472" y="440882"/>
                    <a:pt x="1319720" y="435537"/>
                    <a:pt x="1318051" y="431006"/>
                  </a:cubicBezTo>
                  <a:cubicBezTo>
                    <a:pt x="1314122" y="420342"/>
                    <a:pt x="1307721" y="410704"/>
                    <a:pt x="1303764" y="400050"/>
                  </a:cubicBezTo>
                  <a:cubicBezTo>
                    <a:pt x="1299145" y="387614"/>
                    <a:pt x="1285821" y="340141"/>
                    <a:pt x="1277570" y="321469"/>
                  </a:cubicBezTo>
                  <a:cubicBezTo>
                    <a:pt x="1266232" y="295810"/>
                    <a:pt x="1252452" y="271241"/>
                    <a:pt x="1241851" y="245269"/>
                  </a:cubicBezTo>
                  <a:cubicBezTo>
                    <a:pt x="1226577" y="207848"/>
                    <a:pt x="1235245" y="210097"/>
                    <a:pt x="1220420" y="178594"/>
                  </a:cubicBezTo>
                  <a:cubicBezTo>
                    <a:pt x="1217983" y="173415"/>
                    <a:pt x="1214070" y="169069"/>
                    <a:pt x="1210895" y="164306"/>
                  </a:cubicBezTo>
                  <a:cubicBezTo>
                    <a:pt x="1203970" y="166037"/>
                    <a:pt x="1196507" y="168063"/>
                    <a:pt x="1189464" y="169069"/>
                  </a:cubicBezTo>
                  <a:cubicBezTo>
                    <a:pt x="1182349" y="170086"/>
                    <a:pt x="1175165" y="170559"/>
                    <a:pt x="1168033" y="171450"/>
                  </a:cubicBezTo>
                  <a:cubicBezTo>
                    <a:pt x="1162464" y="172146"/>
                    <a:pt x="1156920" y="173037"/>
                    <a:pt x="1151364" y="173831"/>
                  </a:cubicBezTo>
                  <a:lnTo>
                    <a:pt x="1137076" y="164306"/>
                  </a:lnTo>
                  <a:cubicBezTo>
                    <a:pt x="1134695" y="162719"/>
                    <a:pt x="1132492" y="160824"/>
                    <a:pt x="1129933" y="159544"/>
                  </a:cubicBezTo>
                  <a:cubicBezTo>
                    <a:pt x="1125170" y="157163"/>
                    <a:pt x="1120320" y="154950"/>
                    <a:pt x="1115645" y="152400"/>
                  </a:cubicBezTo>
                  <a:cubicBezTo>
                    <a:pt x="1111582" y="150184"/>
                    <a:pt x="1107664" y="147709"/>
                    <a:pt x="1103739" y="145256"/>
                  </a:cubicBezTo>
                  <a:cubicBezTo>
                    <a:pt x="1101312" y="143739"/>
                    <a:pt x="1099225" y="141621"/>
                    <a:pt x="1096595" y="140494"/>
                  </a:cubicBezTo>
                  <a:cubicBezTo>
                    <a:pt x="1093587" y="139205"/>
                    <a:pt x="1090175" y="139147"/>
                    <a:pt x="1087070" y="138112"/>
                  </a:cubicBezTo>
                  <a:cubicBezTo>
                    <a:pt x="1083015" y="136760"/>
                    <a:pt x="1079133" y="134937"/>
                    <a:pt x="1075164" y="133350"/>
                  </a:cubicBezTo>
                  <a:cubicBezTo>
                    <a:pt x="1074370" y="130969"/>
                    <a:pt x="1074558" y="127981"/>
                    <a:pt x="1072783" y="126206"/>
                  </a:cubicBezTo>
                  <a:cubicBezTo>
                    <a:pt x="1068736" y="122159"/>
                    <a:pt x="1063074" y="120115"/>
                    <a:pt x="1058495" y="116681"/>
                  </a:cubicBezTo>
                  <a:cubicBezTo>
                    <a:pt x="1051168" y="111185"/>
                    <a:pt x="1042499" y="104409"/>
                    <a:pt x="1034683" y="100012"/>
                  </a:cubicBezTo>
                  <a:cubicBezTo>
                    <a:pt x="1026948" y="95661"/>
                    <a:pt x="1019289" y="90912"/>
                    <a:pt x="1010870" y="88106"/>
                  </a:cubicBezTo>
                  <a:cubicBezTo>
                    <a:pt x="1006108" y="86519"/>
                    <a:pt x="1001197" y="85321"/>
                    <a:pt x="996583" y="83344"/>
                  </a:cubicBezTo>
                  <a:cubicBezTo>
                    <a:pt x="991027" y="80963"/>
                    <a:pt x="985649" y="78112"/>
                    <a:pt x="979914" y="76200"/>
                  </a:cubicBezTo>
                  <a:cubicBezTo>
                    <a:pt x="976074" y="74920"/>
                    <a:pt x="971948" y="74746"/>
                    <a:pt x="968008" y="73819"/>
                  </a:cubicBezTo>
                  <a:cubicBezTo>
                    <a:pt x="958451" y="71570"/>
                    <a:pt x="948747" y="69780"/>
                    <a:pt x="939433" y="66675"/>
                  </a:cubicBezTo>
                  <a:cubicBezTo>
                    <a:pt x="939429" y="66674"/>
                    <a:pt x="910863" y="57151"/>
                    <a:pt x="910858" y="57150"/>
                  </a:cubicBezTo>
                  <a:cubicBezTo>
                    <a:pt x="906175" y="56370"/>
                    <a:pt x="889907" y="53817"/>
                    <a:pt x="884664" y="52387"/>
                  </a:cubicBezTo>
                  <a:cubicBezTo>
                    <a:pt x="879765" y="51051"/>
                    <a:pt x="863590" y="45422"/>
                    <a:pt x="858470" y="42862"/>
                  </a:cubicBezTo>
                  <a:cubicBezTo>
                    <a:pt x="845783" y="36518"/>
                    <a:pt x="857097" y="38899"/>
                    <a:pt x="841801" y="33337"/>
                  </a:cubicBezTo>
                  <a:cubicBezTo>
                    <a:pt x="828923" y="28654"/>
                    <a:pt x="823787" y="28351"/>
                    <a:pt x="810845" y="26194"/>
                  </a:cubicBezTo>
                  <a:cubicBezTo>
                    <a:pt x="806876" y="24606"/>
                    <a:pt x="802994" y="22783"/>
                    <a:pt x="798939" y="21431"/>
                  </a:cubicBezTo>
                  <a:cubicBezTo>
                    <a:pt x="789879" y="18411"/>
                    <a:pt x="790295" y="20108"/>
                    <a:pt x="782270" y="16669"/>
                  </a:cubicBezTo>
                  <a:cubicBezTo>
                    <a:pt x="779007" y="15271"/>
                    <a:pt x="776256" y="12433"/>
                    <a:pt x="772745" y="11906"/>
                  </a:cubicBezTo>
                  <a:cubicBezTo>
                    <a:pt x="760161" y="10018"/>
                    <a:pt x="747345" y="10319"/>
                    <a:pt x="734645" y="9525"/>
                  </a:cubicBezTo>
                  <a:lnTo>
                    <a:pt x="722739" y="7144"/>
                  </a:lnTo>
                  <a:cubicBezTo>
                    <a:pt x="717988" y="6280"/>
                    <a:pt x="713164" y="5810"/>
                    <a:pt x="708451" y="4762"/>
                  </a:cubicBezTo>
                  <a:cubicBezTo>
                    <a:pt x="706001" y="4217"/>
                    <a:pt x="703721" y="3070"/>
                    <a:pt x="701308" y="2381"/>
                  </a:cubicBezTo>
                  <a:cubicBezTo>
                    <a:pt x="698161" y="1482"/>
                    <a:pt x="694958" y="794"/>
                    <a:pt x="691783" y="0"/>
                  </a:cubicBezTo>
                  <a:cubicBezTo>
                    <a:pt x="679877" y="794"/>
                    <a:pt x="667931" y="1132"/>
                    <a:pt x="656064" y="2381"/>
                  </a:cubicBezTo>
                  <a:cubicBezTo>
                    <a:pt x="650164" y="3002"/>
                    <a:pt x="644996" y="5544"/>
                    <a:pt x="639395" y="7144"/>
                  </a:cubicBezTo>
                  <a:cubicBezTo>
                    <a:pt x="636248" y="8043"/>
                    <a:pt x="633065" y="8815"/>
                    <a:pt x="629870" y="9525"/>
                  </a:cubicBezTo>
                  <a:cubicBezTo>
                    <a:pt x="625919" y="10403"/>
                    <a:pt x="621908" y="10996"/>
                    <a:pt x="617964" y="11906"/>
                  </a:cubicBezTo>
                  <a:cubicBezTo>
                    <a:pt x="580628" y="20522"/>
                    <a:pt x="614212" y="13610"/>
                    <a:pt x="587008" y="19050"/>
                  </a:cubicBezTo>
                  <a:cubicBezTo>
                    <a:pt x="583833" y="20637"/>
                    <a:pt x="580565" y="22051"/>
                    <a:pt x="577483" y="23812"/>
                  </a:cubicBezTo>
                  <a:cubicBezTo>
                    <a:pt x="574998" y="25232"/>
                    <a:pt x="572899" y="27295"/>
                    <a:pt x="570339" y="28575"/>
                  </a:cubicBezTo>
                  <a:cubicBezTo>
                    <a:pt x="566516" y="30487"/>
                    <a:pt x="562488" y="31985"/>
                    <a:pt x="558433" y="33337"/>
                  </a:cubicBezTo>
                  <a:cubicBezTo>
                    <a:pt x="549579" y="36288"/>
                    <a:pt x="518052" y="44360"/>
                    <a:pt x="513189" y="45244"/>
                  </a:cubicBezTo>
                  <a:cubicBezTo>
                    <a:pt x="507551" y="46269"/>
                    <a:pt x="464154" y="49727"/>
                    <a:pt x="460801" y="50006"/>
                  </a:cubicBezTo>
                  <a:cubicBezTo>
                    <a:pt x="450482" y="52387"/>
                    <a:pt x="440086" y="54455"/>
                    <a:pt x="429845" y="57150"/>
                  </a:cubicBezTo>
                  <a:cubicBezTo>
                    <a:pt x="391567" y="67223"/>
                    <a:pt x="436729" y="57677"/>
                    <a:pt x="403651" y="64294"/>
                  </a:cubicBezTo>
                  <a:cubicBezTo>
                    <a:pt x="397301" y="67469"/>
                    <a:pt x="391336" y="71574"/>
                    <a:pt x="384601" y="73819"/>
                  </a:cubicBezTo>
                  <a:lnTo>
                    <a:pt x="370314" y="78581"/>
                  </a:lnTo>
                  <a:cubicBezTo>
                    <a:pt x="365779" y="92189"/>
                    <a:pt x="371675" y="80849"/>
                    <a:pt x="360789" y="88106"/>
                  </a:cubicBezTo>
                  <a:cubicBezTo>
                    <a:pt x="357987" y="89974"/>
                    <a:pt x="356589" y="93615"/>
                    <a:pt x="353645" y="95250"/>
                  </a:cubicBezTo>
                  <a:cubicBezTo>
                    <a:pt x="349257" y="97688"/>
                    <a:pt x="344120" y="98425"/>
                    <a:pt x="339358" y="100012"/>
                  </a:cubicBezTo>
                  <a:cubicBezTo>
                    <a:pt x="327628" y="103922"/>
                    <a:pt x="334701" y="101980"/>
                    <a:pt x="317926" y="104775"/>
                  </a:cubicBezTo>
                  <a:cubicBezTo>
                    <a:pt x="303575" y="109559"/>
                    <a:pt x="317337" y="103101"/>
                    <a:pt x="306020" y="116681"/>
                  </a:cubicBezTo>
                  <a:cubicBezTo>
                    <a:pt x="304188" y="118880"/>
                    <a:pt x="301361" y="120024"/>
                    <a:pt x="298876" y="121444"/>
                  </a:cubicBezTo>
                  <a:cubicBezTo>
                    <a:pt x="285237" y="129238"/>
                    <a:pt x="293889" y="123899"/>
                    <a:pt x="279826" y="128587"/>
                  </a:cubicBezTo>
                  <a:cubicBezTo>
                    <a:pt x="273392" y="130732"/>
                    <a:pt x="266842" y="132698"/>
                    <a:pt x="260776" y="135731"/>
                  </a:cubicBezTo>
                  <a:cubicBezTo>
                    <a:pt x="255657" y="138291"/>
                    <a:pt x="241910" y="148690"/>
                    <a:pt x="246489" y="145256"/>
                  </a:cubicBezTo>
                  <a:cubicBezTo>
                    <a:pt x="253008" y="140367"/>
                    <a:pt x="257693" y="135965"/>
                    <a:pt x="265539" y="133350"/>
                  </a:cubicBezTo>
                  <a:cubicBezTo>
                    <a:pt x="269379" y="132070"/>
                    <a:pt x="273476" y="131763"/>
                    <a:pt x="277445" y="130969"/>
                  </a:cubicBezTo>
                  <a:cubicBezTo>
                    <a:pt x="279826" y="128588"/>
                    <a:pt x="281247" y="124243"/>
                    <a:pt x="284589" y="123825"/>
                  </a:cubicBezTo>
                  <a:cubicBezTo>
                    <a:pt x="293585" y="122700"/>
                    <a:pt x="320244" y="126877"/>
                    <a:pt x="332214" y="128587"/>
                  </a:cubicBezTo>
                  <a:cubicBezTo>
                    <a:pt x="340151" y="127793"/>
                    <a:pt x="348458" y="128729"/>
                    <a:pt x="356026" y="126206"/>
                  </a:cubicBezTo>
                  <a:cubicBezTo>
                    <a:pt x="358741" y="125301"/>
                    <a:pt x="358635" y="120947"/>
                    <a:pt x="360789" y="119062"/>
                  </a:cubicBezTo>
                  <a:cubicBezTo>
                    <a:pt x="386374" y="96675"/>
                    <a:pt x="366097" y="121508"/>
                    <a:pt x="382220" y="100012"/>
                  </a:cubicBezTo>
                  <a:cubicBezTo>
                    <a:pt x="381426" y="97631"/>
                    <a:pt x="381614" y="94644"/>
                    <a:pt x="379839" y="92869"/>
                  </a:cubicBezTo>
                  <a:cubicBezTo>
                    <a:pt x="374758" y="87788"/>
                    <a:pt x="370632" y="91598"/>
                    <a:pt x="365551" y="92869"/>
                  </a:cubicBezTo>
                  <a:cubicBezTo>
                    <a:pt x="364781" y="93062"/>
                    <a:pt x="363964" y="92869"/>
                    <a:pt x="363170" y="928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3294434" y="5697182"/>
                <a:ext cx="6037634" cy="568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Diffraction </a:t>
                </a:r>
                <a:r>
                  <a:rPr lang="fr-FR" sz="2800" dirty="0" err="1" smtClean="0"/>
                  <a:t>effects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included</a:t>
                </a:r>
                <a:r>
                  <a:rPr lang="fr-FR" sz="2800" b="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fr-F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2800" dirty="0" smtClean="0"/>
                  <a:t>)</a:t>
                </a:r>
                <a:endParaRPr lang="fr-FR" sz="2800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434" y="5697182"/>
                <a:ext cx="6037634" cy="568617"/>
              </a:xfrm>
              <a:prstGeom prst="rect">
                <a:avLst/>
              </a:prstGeom>
              <a:blipFill>
                <a:blip r:embed="rId7"/>
                <a:stretch>
                  <a:fillRect l="-2018" t="-3226" b="-30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8033650" y="3035135"/>
            <a:ext cx="85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Eikonal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2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33" y="777960"/>
            <a:ext cx="3395692" cy="3203533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927189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Eikonal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(time/phase) sensitivity kernel (SK)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44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609743" y="561482"/>
            <a:ext cx="260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(Le Bouteiller, 2019)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402" y="905687"/>
            <a:ext cx="3891669" cy="301317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747345" y="4125642"/>
            <a:ext cx="8152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Reverse </a:t>
            </a:r>
            <a:r>
              <a:rPr lang="fr-FR" sz="2000" b="1" dirty="0" err="1" smtClean="0"/>
              <a:t>differentiation</a:t>
            </a:r>
            <a:r>
              <a:rPr lang="fr-FR" sz="2000" b="1" dirty="0" smtClean="0"/>
              <a:t> </a:t>
            </a:r>
            <a:r>
              <a:rPr lang="fr-FR" sz="2000" dirty="0" err="1" smtClean="0"/>
              <a:t>gives</a:t>
            </a:r>
            <a:r>
              <a:rPr lang="fr-FR" sz="2000" dirty="0" smtClean="0"/>
              <a:t> </a:t>
            </a:r>
            <a:r>
              <a:rPr lang="fr-FR" sz="2000" dirty="0" err="1" smtClean="0"/>
              <a:t>Eikonal</a:t>
            </a:r>
            <a:r>
              <a:rPr lang="fr-FR" sz="2000" dirty="0" smtClean="0"/>
              <a:t> </a:t>
            </a:r>
            <a:r>
              <a:rPr lang="fr-FR" sz="2000" dirty="0" err="1" smtClean="0"/>
              <a:t>sensitivity</a:t>
            </a:r>
            <a:r>
              <a:rPr lang="fr-FR" sz="2000" dirty="0" smtClean="0"/>
              <a:t> </a:t>
            </a:r>
            <a:r>
              <a:rPr lang="fr-FR" sz="2000" dirty="0" err="1" smtClean="0"/>
              <a:t>kernels</a:t>
            </a:r>
            <a:r>
              <a:rPr lang="fr-FR" sz="2000" dirty="0" smtClean="0"/>
              <a:t>: </a:t>
            </a:r>
          </a:p>
          <a:p>
            <a:r>
              <a:rPr lang="fr-FR" sz="2000" dirty="0" err="1" smtClean="0"/>
              <a:t>where</a:t>
            </a:r>
            <a:r>
              <a:rPr lang="fr-FR" sz="2000" dirty="0" smtClean="0"/>
              <a:t> to insert </a:t>
            </a:r>
            <a:r>
              <a:rPr lang="fr-FR" sz="2000" dirty="0" err="1" smtClean="0"/>
              <a:t>velocity</a:t>
            </a:r>
            <a:r>
              <a:rPr lang="fr-FR" sz="2000" dirty="0" smtClean="0"/>
              <a:t> anomalies to match time data (</a:t>
            </a:r>
            <a:r>
              <a:rPr lang="fr-FR" sz="2000" dirty="0" err="1" smtClean="0"/>
              <a:t>sum</a:t>
            </a:r>
            <a:r>
              <a:rPr lang="fr-FR" sz="2000" dirty="0" smtClean="0"/>
              <a:t> of </a:t>
            </a:r>
            <a:r>
              <a:rPr lang="fr-FR" sz="2000" dirty="0" err="1" smtClean="0"/>
              <a:t>kernels</a:t>
            </a:r>
            <a:r>
              <a:rPr lang="fr-FR" sz="2000" dirty="0" smtClean="0"/>
              <a:t> over </a:t>
            </a:r>
            <a:r>
              <a:rPr lang="fr-FR" sz="2000" dirty="0" err="1" smtClean="0"/>
              <a:t>receivers</a:t>
            </a:r>
            <a:r>
              <a:rPr lang="fr-FR" sz="2000" dirty="0" smtClean="0"/>
              <a:t>) (Taillandier, 2009; </a:t>
            </a:r>
            <a:r>
              <a:rPr lang="fr-FR" sz="2000" dirty="0" err="1" smtClean="0"/>
              <a:t>Lelièvre</a:t>
            </a:r>
            <a:r>
              <a:rPr lang="fr-FR" sz="2000" dirty="0" smtClean="0"/>
              <a:t> et al, 2011; </a:t>
            </a:r>
            <a:r>
              <a:rPr lang="fr-FR" sz="2000" dirty="0" err="1" smtClean="0"/>
              <a:t>Tavakoli</a:t>
            </a:r>
            <a:r>
              <a:rPr lang="fr-FR" sz="2000" dirty="0" smtClean="0"/>
              <a:t> F. et al, 2017, 2019; </a:t>
            </a:r>
            <a:r>
              <a:rPr lang="fr-FR" sz="2000" dirty="0" err="1" smtClean="0"/>
              <a:t>Sambolian</a:t>
            </a:r>
            <a:r>
              <a:rPr lang="fr-FR" sz="2000" dirty="0" smtClean="0"/>
              <a:t> et al, 2019, 2021; Tong, 2021)</a:t>
            </a:r>
          </a:p>
          <a:p>
            <a:endParaRPr lang="fr-FR" sz="2000" dirty="0"/>
          </a:p>
          <a:p>
            <a:r>
              <a:rPr lang="fr-FR" sz="2000" dirty="0" err="1" smtClean="0"/>
              <a:t>Sensitivity</a:t>
            </a:r>
            <a:r>
              <a:rPr lang="fr-FR" sz="2000" dirty="0" smtClean="0"/>
              <a:t> </a:t>
            </a:r>
            <a:r>
              <a:rPr lang="fr-FR" sz="2000" dirty="0" err="1" smtClean="0"/>
              <a:t>kernel</a:t>
            </a:r>
            <a:r>
              <a:rPr lang="fr-FR" sz="2000" dirty="0" smtClean="0"/>
              <a:t> </a:t>
            </a:r>
            <a:r>
              <a:rPr lang="fr-FR" sz="2000" dirty="0" err="1" smtClean="0"/>
              <a:t>defines</a:t>
            </a:r>
            <a:r>
              <a:rPr lang="fr-FR" sz="2000" dirty="0" smtClean="0"/>
              <a:t> zones of </a:t>
            </a:r>
            <a:r>
              <a:rPr lang="fr-FR" sz="2000" dirty="0" err="1" smtClean="0"/>
              <a:t>velocity</a:t>
            </a:r>
            <a:r>
              <a:rPr lang="fr-FR" sz="2000" dirty="0" smtClean="0"/>
              <a:t> perturbation </a:t>
            </a:r>
            <a:r>
              <a:rPr lang="fr-FR" sz="2000" dirty="0" err="1" smtClean="0"/>
              <a:t>affecting</a:t>
            </a:r>
            <a:r>
              <a:rPr lang="fr-FR" sz="2000" dirty="0" smtClean="0"/>
              <a:t> the time/phase at the </a:t>
            </a:r>
            <a:r>
              <a:rPr lang="fr-FR" sz="2000" dirty="0" err="1" smtClean="0"/>
              <a:t>receiver</a:t>
            </a:r>
            <a:r>
              <a:rPr lang="fr-FR" sz="2000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(</a:t>
            </a:r>
            <a:r>
              <a:rPr lang="fr-FR" dirty="0" err="1" smtClean="0">
                <a:solidFill>
                  <a:srgbClr val="FF0000"/>
                </a:solidFill>
              </a:rPr>
              <a:t>regardless</a:t>
            </a:r>
            <a:r>
              <a:rPr lang="fr-FR" dirty="0" smtClean="0">
                <a:solidFill>
                  <a:srgbClr val="FF0000"/>
                </a:solidFill>
              </a:rPr>
              <a:t> of the </a:t>
            </a:r>
            <a:r>
              <a:rPr lang="fr-FR" dirty="0" err="1" smtClean="0">
                <a:solidFill>
                  <a:srgbClr val="FF0000"/>
                </a:solidFill>
              </a:rPr>
              <a:t>frequency</a:t>
            </a:r>
            <a:r>
              <a:rPr lang="fr-FR" dirty="0" smtClean="0">
                <a:solidFill>
                  <a:srgbClr val="FF0000"/>
                </a:solidFill>
              </a:rPr>
              <a:t> content of </a:t>
            </a:r>
            <a:r>
              <a:rPr lang="fr-FR" dirty="0" err="1" smtClean="0">
                <a:solidFill>
                  <a:srgbClr val="FF0000"/>
                </a:solidFill>
              </a:rPr>
              <a:t>waves</a:t>
            </a:r>
            <a:r>
              <a:rPr lang="fr-FR" dirty="0" smtClean="0">
                <a:solidFill>
                  <a:srgbClr val="FF0000"/>
                </a:solidFill>
              </a:rPr>
              <a:t>!)</a:t>
            </a:r>
            <a:endParaRPr lang="fr-FR" sz="20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597701" y="2097685"/>
            <a:ext cx="1106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RD:</a:t>
            </a:r>
          </a:p>
          <a:p>
            <a:pPr algn="ctr"/>
            <a:r>
              <a:rPr lang="fr-FR" sz="2400" dirty="0" smtClean="0"/>
              <a:t>SK </a:t>
            </a:r>
            <a:r>
              <a:rPr lang="fr-FR" sz="2400" dirty="0" err="1" smtClean="0"/>
              <a:t>field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069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-14488" y="-11585"/>
            <a:ext cx="9160869" cy="409700"/>
            <a:chOff x="-25667" y="0"/>
            <a:chExt cx="12214492" cy="546266"/>
          </a:xfrm>
        </p:grpSpPr>
        <p:sp>
          <p:nvSpPr>
            <p:cNvPr id="13" name="Rectangle 12"/>
            <p:cNvSpPr/>
            <p:nvPr/>
          </p:nvSpPr>
          <p:spPr>
            <a:xfrm>
              <a:off x="-25667" y="3"/>
              <a:ext cx="12188826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38703" y="0"/>
              <a:ext cx="12079560" cy="546266"/>
              <a:chOff x="-1483709" y="0"/>
              <a:chExt cx="12079560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483709" y="0"/>
                <a:ext cx="1070958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FD &amp; RD perturbation versus ray perturbation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Phases and waves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45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493075" y="598179"/>
                <a:ext cx="8842609" cy="5368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err="1" smtClean="0"/>
                  <a:t>Forward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differentiation</a:t>
                </a:r>
                <a:r>
                  <a:rPr lang="fr-FR" b="1" dirty="0" smtClean="0"/>
                  <a:t> (FD):      </a:t>
                </a:r>
                <a:r>
                  <a:rPr lang="fr-FR" b="1" dirty="0" err="1" smtClean="0"/>
                  <a:t>slowness</a:t>
                </a:r>
                <a:r>
                  <a:rPr lang="fr-FR" b="1" dirty="0" smtClean="0"/>
                  <a:t> perturbation -&gt; time perturbation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sz="2400" dirty="0" smtClean="0">
                    <a:ea typeface="Cambria Math" panose="02040503050406030204" pitchFamily="18" charset="0"/>
                  </a:rPr>
                  <a:t>For a </a:t>
                </a:r>
                <a:r>
                  <a:rPr lang="fr-FR" sz="2400" dirty="0" err="1" smtClean="0">
                    <a:ea typeface="Cambria Math" panose="02040503050406030204" pitchFamily="18" charset="0"/>
                  </a:rPr>
                  <a:t>given</a:t>
                </a:r>
                <a:r>
                  <a:rPr lang="fr-FR" sz="2400" dirty="0" smtClean="0">
                    <a:ea typeface="Cambria Math" panose="02040503050406030204" pitchFamily="18" charset="0"/>
                  </a:rPr>
                  <a:t> point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400" dirty="0" smtClean="0">
                    <a:ea typeface="Cambria Math" panose="02040503050406030204" pitchFamily="18" charset="0"/>
                  </a:rPr>
                  <a:t>,       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fr-FR" b="0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    </a:t>
                </a:r>
                <a:r>
                  <a:rPr lang="fr-FR" sz="24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everywhere</a:t>
                </a:r>
                <a:endParaRPr lang="fr-FR" b="0" dirty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 smtClean="0"/>
              </a:p>
              <a:p>
                <a:endParaRPr lang="fr-FR" dirty="0" smtClean="0"/>
              </a:p>
              <a:p>
                <a:r>
                  <a:rPr lang="fr-FR" b="1" dirty="0" smtClean="0"/>
                  <a:t>Reverse </a:t>
                </a:r>
                <a:r>
                  <a:rPr lang="fr-FR" b="1" dirty="0" err="1" smtClean="0"/>
                  <a:t>differentation</a:t>
                </a:r>
                <a:r>
                  <a:rPr lang="fr-FR" b="1" dirty="0" smtClean="0"/>
                  <a:t> (RD):       </a:t>
                </a:r>
                <a:r>
                  <a:rPr lang="fr-FR" b="1" dirty="0" smtClean="0"/>
                  <a:t>time </a:t>
                </a:r>
                <a:r>
                  <a:rPr lang="fr-FR" b="1" dirty="0"/>
                  <a:t>perturbation -&gt; </a:t>
                </a:r>
                <a:r>
                  <a:rPr lang="fr-FR" b="1" dirty="0" err="1" smtClean="0"/>
                  <a:t>slowness</a:t>
                </a:r>
                <a:r>
                  <a:rPr lang="fr-FR" b="1" dirty="0" smtClean="0"/>
                  <a:t> perturbation</a:t>
                </a:r>
                <a:endParaRPr lang="fr-FR" dirty="0"/>
              </a:p>
              <a:p>
                <a:endParaRPr lang="fr-FR" dirty="0"/>
              </a:p>
              <a:p>
                <a:r>
                  <a:rPr lang="fr-FR" sz="2400" dirty="0">
                    <a:ea typeface="Cambria Math" panose="02040503050406030204" pitchFamily="18" charset="0"/>
                  </a:rPr>
                  <a:t>For a </a:t>
                </a:r>
                <a:r>
                  <a:rPr lang="fr-FR" sz="2400" dirty="0" err="1">
                    <a:ea typeface="Cambria Math" panose="02040503050406030204" pitchFamily="18" charset="0"/>
                  </a:rPr>
                  <a:t>given</a:t>
                </a:r>
                <a:r>
                  <a:rPr lang="fr-FR" sz="2400" dirty="0">
                    <a:ea typeface="Cambria Math" panose="02040503050406030204" pitchFamily="18" charset="0"/>
                  </a:rPr>
                  <a:t> point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400" dirty="0">
                    <a:ea typeface="Cambria Math" panose="02040503050406030204" pitchFamily="18" charset="0"/>
                  </a:rPr>
                  <a:t>,       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    </a:t>
                </a:r>
                <a:r>
                  <a:rPr lang="fr-FR" sz="2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everywhere</a:t>
                </a:r>
                <a:endParaRPr lang="fr-FR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fr-FR" dirty="0" smtClean="0"/>
              </a:p>
              <a:p>
                <a:endParaRPr lang="fr-FR" dirty="0" smtClean="0"/>
              </a:p>
              <a:p>
                <a:endParaRPr lang="fr-FR" dirty="0"/>
              </a:p>
              <a:p>
                <a:r>
                  <a:rPr lang="fr-FR" sz="2400" dirty="0" smtClean="0">
                    <a:solidFill>
                      <a:srgbClr val="0070C0"/>
                    </a:solidFill>
                  </a:rPr>
                  <a:t>Ray </a:t>
                </a:r>
                <a:r>
                  <a:rPr lang="fr-FR" sz="2400" dirty="0" err="1" smtClean="0">
                    <a:solidFill>
                      <a:srgbClr val="0070C0"/>
                    </a:solidFill>
                  </a:rPr>
                  <a:t>linear</a:t>
                </a:r>
                <a:r>
                  <a:rPr lang="fr-FR" sz="2400" dirty="0" smtClean="0">
                    <a:solidFill>
                      <a:srgbClr val="0070C0"/>
                    </a:solidFill>
                  </a:rPr>
                  <a:t> relation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𝜀𝛿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fr-F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fr-F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limLoc m:val="undOvr"/>
                          <m:ctrlP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𝑜𝑢𝑟𝑐𝑒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𝑟𝑒𝑐𝑒𝑖𝑣𝑒𝑟</m:t>
                          </m:r>
                        </m:sup>
                        <m:e>
                          <m:r>
                            <a:rPr lang="fr-F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fr-FR" dirty="0" smtClean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75" y="598179"/>
                <a:ext cx="8842609" cy="5368586"/>
              </a:xfrm>
              <a:prstGeom prst="rect">
                <a:avLst/>
              </a:prstGeom>
              <a:blipFill>
                <a:blip r:embed="rId4"/>
                <a:stretch>
                  <a:fillRect l="-1103" t="-5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/>
          <p:cNvSpPr txBox="1"/>
          <p:nvPr/>
        </p:nvSpPr>
        <p:spPr>
          <a:xfrm>
            <a:off x="689956" y="5489165"/>
            <a:ext cx="791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rgbClr val="0070C0"/>
                </a:solidFill>
              </a:rPr>
              <a:t>Locally</a:t>
            </a:r>
            <a:r>
              <a:rPr lang="fr-FR" sz="2000" dirty="0" smtClean="0">
                <a:solidFill>
                  <a:srgbClr val="0070C0"/>
                </a:solidFill>
              </a:rPr>
              <a:t>, the ray </a:t>
            </a:r>
            <a:r>
              <a:rPr lang="fr-FR" sz="2000" dirty="0" err="1" smtClean="0">
                <a:solidFill>
                  <a:srgbClr val="0070C0"/>
                </a:solidFill>
              </a:rPr>
              <a:t>sensitivity</a:t>
            </a:r>
            <a:r>
              <a:rPr lang="fr-FR" sz="2000" dirty="0" smtClean="0">
                <a:solidFill>
                  <a:srgbClr val="0070C0"/>
                </a:solidFill>
              </a:rPr>
              <a:t> </a:t>
            </a:r>
            <a:r>
              <a:rPr lang="fr-FR" sz="2000" dirty="0" err="1" smtClean="0">
                <a:solidFill>
                  <a:srgbClr val="0070C0"/>
                </a:solidFill>
              </a:rPr>
              <a:t>is</a:t>
            </a:r>
            <a:r>
              <a:rPr lang="fr-FR" sz="2000" dirty="0" smtClean="0">
                <a:solidFill>
                  <a:srgbClr val="0070C0"/>
                </a:solidFill>
              </a:rPr>
              <a:t> the </a:t>
            </a:r>
            <a:r>
              <a:rPr lang="fr-FR" sz="2000" dirty="0" err="1" smtClean="0">
                <a:solidFill>
                  <a:srgbClr val="0070C0"/>
                </a:solidFill>
              </a:rPr>
              <a:t>length</a:t>
            </a:r>
            <a:r>
              <a:rPr lang="fr-FR" sz="2000" dirty="0" smtClean="0">
                <a:solidFill>
                  <a:srgbClr val="0070C0"/>
                </a:solidFill>
              </a:rPr>
              <a:t> of the ray </a:t>
            </a:r>
            <a:r>
              <a:rPr lang="fr-FR" sz="2000" dirty="0" err="1" smtClean="0">
                <a:solidFill>
                  <a:srgbClr val="0070C0"/>
                </a:solidFill>
              </a:rPr>
              <a:t>inside</a:t>
            </a:r>
            <a:r>
              <a:rPr lang="fr-FR" sz="2000" dirty="0" smtClean="0">
                <a:solidFill>
                  <a:srgbClr val="0070C0"/>
                </a:solidFill>
              </a:rPr>
              <a:t> the </a:t>
            </a:r>
            <a:r>
              <a:rPr lang="fr-FR" sz="2000" dirty="0" err="1" smtClean="0">
                <a:solidFill>
                  <a:srgbClr val="0070C0"/>
                </a:solidFill>
              </a:rPr>
              <a:t>cell</a:t>
            </a:r>
            <a:r>
              <a:rPr lang="fr-FR" sz="2000" dirty="0" smtClean="0">
                <a:solidFill>
                  <a:srgbClr val="0070C0"/>
                </a:solidFill>
              </a:rPr>
              <a:t> of the </a:t>
            </a:r>
            <a:r>
              <a:rPr lang="fr-FR" sz="2000" dirty="0" err="1" smtClean="0">
                <a:solidFill>
                  <a:srgbClr val="0070C0"/>
                </a:solidFill>
              </a:rPr>
              <a:t>grid</a:t>
            </a:r>
            <a:endParaRPr lang="fr-FR" sz="2000" dirty="0" smtClean="0">
              <a:solidFill>
                <a:srgbClr val="0070C0"/>
              </a:solidFill>
            </a:endParaRPr>
          </a:p>
          <a:p>
            <a:pPr algn="ctr"/>
            <a:r>
              <a:rPr lang="fr-FR" sz="2000" i="1" dirty="0" err="1">
                <a:solidFill>
                  <a:srgbClr val="0070C0"/>
                </a:solidFill>
              </a:rPr>
              <a:t>o</a:t>
            </a:r>
            <a:r>
              <a:rPr lang="fr-FR" sz="2000" i="1" dirty="0" err="1" smtClean="0">
                <a:solidFill>
                  <a:srgbClr val="0070C0"/>
                </a:solidFill>
              </a:rPr>
              <a:t>nly</a:t>
            </a:r>
            <a:r>
              <a:rPr lang="fr-FR" sz="2000" i="1" dirty="0" smtClean="0">
                <a:solidFill>
                  <a:srgbClr val="0070C0"/>
                </a:solidFill>
              </a:rPr>
              <a:t> a </a:t>
            </a:r>
            <a:r>
              <a:rPr lang="fr-FR" sz="2000" i="1" dirty="0" err="1" smtClean="0">
                <a:solidFill>
                  <a:srgbClr val="FF0000"/>
                </a:solidFill>
              </a:rPr>
              <a:t>geometrical</a:t>
            </a:r>
            <a:r>
              <a:rPr lang="fr-FR" sz="2000" i="1" dirty="0" smtClean="0">
                <a:solidFill>
                  <a:srgbClr val="FF0000"/>
                </a:solidFill>
              </a:rPr>
              <a:t> value: </a:t>
            </a:r>
            <a:r>
              <a:rPr lang="fr-FR" sz="2000" i="1" dirty="0" err="1" smtClean="0">
                <a:solidFill>
                  <a:srgbClr val="FF0000"/>
                </a:solidFill>
              </a:rPr>
              <a:t>arclength</a:t>
            </a:r>
            <a:endParaRPr lang="fr-FR" sz="2000" i="1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556322" y="3383559"/>
            <a:ext cx="350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i.e. time </a:t>
            </a:r>
            <a:r>
              <a:rPr lang="fr-FR" dirty="0" err="1" smtClean="0"/>
              <a:t>residual</a:t>
            </a:r>
            <a:r>
              <a:rPr lang="fr-FR" dirty="0" smtClean="0"/>
              <a:t> at a </a:t>
            </a:r>
            <a:r>
              <a:rPr lang="fr-FR" dirty="0" err="1" smtClean="0"/>
              <a:t>given</a:t>
            </a:r>
            <a:r>
              <a:rPr lang="fr-FR" dirty="0" smtClean="0"/>
              <a:t> station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2722134">
            <a:off x="3938955" y="3248082"/>
            <a:ext cx="518746" cy="123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47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Dense acquisition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46</a:t>
            </a:fld>
            <a:endParaRPr lang="fr-FR"/>
          </a:p>
        </p:txBody>
      </p:sp>
      <p:grpSp>
        <p:nvGrpSpPr>
          <p:cNvPr id="18" name="Groupe 17"/>
          <p:cNvGrpSpPr/>
          <p:nvPr/>
        </p:nvGrpSpPr>
        <p:grpSpPr>
          <a:xfrm>
            <a:off x="-1600" y="-3560"/>
            <a:ext cx="9146381" cy="409700"/>
            <a:chOff x="-6350" y="0"/>
            <a:chExt cx="12195175" cy="546266"/>
          </a:xfrm>
        </p:grpSpPr>
        <p:sp>
          <p:nvSpPr>
            <p:cNvPr id="19" name="Rectangle 18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22" name="Title 1"/>
              <p:cNvSpPr txBox="1">
                <a:spLocks/>
              </p:cNvSpPr>
              <p:nvPr/>
            </p:nvSpPr>
            <p:spPr>
              <a:xfrm>
                <a:off x="-1252715" y="0"/>
                <a:ext cx="9891551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Traveltime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tomography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21" name="Connecteur droit 20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ZoneTexte 6"/>
          <p:cNvSpPr txBox="1"/>
          <p:nvPr/>
        </p:nvSpPr>
        <p:spPr>
          <a:xfrm>
            <a:off x="761991" y="5062749"/>
            <a:ext cx="7937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take</a:t>
            </a:r>
            <a:r>
              <a:rPr lang="fr-FR" sz="4000" dirty="0" smtClean="0"/>
              <a:t> </a:t>
            </a:r>
            <a:r>
              <a:rPr lang="fr-FR" sz="4000" dirty="0" err="1" smtClean="0"/>
              <a:t>benefit</a:t>
            </a:r>
            <a:r>
              <a:rPr lang="fr-FR" sz="4000" dirty="0" smtClean="0"/>
              <a:t> of </a:t>
            </a:r>
            <a:r>
              <a:rPr lang="fr-FR" sz="4000" dirty="0" err="1" smtClean="0"/>
              <a:t>such</a:t>
            </a:r>
            <a:r>
              <a:rPr lang="fr-FR" sz="4000" dirty="0" smtClean="0"/>
              <a:t> </a:t>
            </a:r>
            <a:r>
              <a:rPr lang="fr-FR" sz="4000" dirty="0" err="1" smtClean="0"/>
              <a:t>density</a:t>
            </a:r>
            <a:r>
              <a:rPr lang="fr-FR" sz="4000" dirty="0" smtClean="0"/>
              <a:t>?</a:t>
            </a:r>
            <a:endParaRPr lang="fr-FR" sz="4000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3" y="587141"/>
            <a:ext cx="8946937" cy="41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4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4762" y="-9026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6" y="0"/>
              <a:ext cx="11848567" cy="546266"/>
              <a:chOff x="-1252716" y="0"/>
              <a:chExt cx="11848567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6" y="0"/>
                <a:ext cx="9038427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Back-azimuth </a:t>
                </a:r>
                <a:r>
                  <a:rPr lang="en-GB" sz="2700" b="1" dirty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observables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47</a:t>
            </a:fld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2" y="780519"/>
            <a:ext cx="4697643" cy="421041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5153" y="4910884"/>
            <a:ext cx="5101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Figure 7 </a:t>
            </a:r>
            <a:r>
              <a:rPr lang="fr-FR" sz="1600" dirty="0" err="1"/>
              <a:t>from</a:t>
            </a:r>
            <a:r>
              <a:rPr lang="fr-FR" sz="1600" dirty="0"/>
              <a:t> Foster, </a:t>
            </a:r>
            <a:r>
              <a:rPr lang="fr-FR" sz="1600" dirty="0" err="1"/>
              <a:t>Ekström</a:t>
            </a:r>
            <a:r>
              <a:rPr lang="fr-FR" sz="1600" dirty="0"/>
              <a:t> &amp; </a:t>
            </a:r>
            <a:r>
              <a:rPr lang="fr-FR" sz="1600" dirty="0" err="1"/>
              <a:t>Hjörleifsdottir</a:t>
            </a:r>
            <a:r>
              <a:rPr lang="fr-FR" sz="1600" dirty="0"/>
              <a:t> (EPSL, 2014)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747364" y="960339"/>
            <a:ext cx="4158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For 4 </a:t>
            </a:r>
            <a:r>
              <a:rPr lang="fr-FR" sz="2000" dirty="0" err="1"/>
              <a:t>earthquakes</a:t>
            </a:r>
            <a:r>
              <a:rPr lang="fr-FR" sz="2000" dirty="0"/>
              <a:t>, </a:t>
            </a:r>
          </a:p>
          <a:p>
            <a:r>
              <a:rPr lang="fr-FR" sz="2000" dirty="0" err="1"/>
              <a:t>measured</a:t>
            </a:r>
            <a:r>
              <a:rPr lang="fr-FR" sz="2000" dirty="0"/>
              <a:t> </a:t>
            </a:r>
            <a:r>
              <a:rPr lang="fr-FR" sz="2000" dirty="0" err="1"/>
              <a:t>arrival</a:t>
            </a:r>
            <a:r>
              <a:rPr lang="fr-FR" sz="2000" dirty="0"/>
              <a:t> angles </a:t>
            </a:r>
            <a:r>
              <a:rPr lang="fr-FR" sz="2000" dirty="0" err="1"/>
              <a:t>across</a:t>
            </a:r>
            <a:r>
              <a:rPr lang="fr-FR" sz="2000" dirty="0"/>
              <a:t> the </a:t>
            </a:r>
            <a:r>
              <a:rPr lang="fr-FR" sz="2000" dirty="0" err="1"/>
              <a:t>USArray</a:t>
            </a:r>
            <a:r>
              <a:rPr lang="fr-FR" sz="2000" dirty="0"/>
              <a:t> network  &amp;</a:t>
            </a:r>
          </a:p>
          <a:p>
            <a:r>
              <a:rPr lang="fr-FR" sz="2000" dirty="0" err="1"/>
              <a:t>predicted</a:t>
            </a:r>
            <a:r>
              <a:rPr lang="fr-FR" sz="2000" dirty="0"/>
              <a:t> angles for a S362ANI model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</a:p>
          <a:p>
            <a:r>
              <a:rPr lang="fr-FR" sz="2000" dirty="0" smtClean="0"/>
              <a:t>(1) </a:t>
            </a:r>
            <a:r>
              <a:rPr lang="fr-FR" sz="2000" dirty="0" err="1"/>
              <a:t>great-circle</a:t>
            </a:r>
            <a:r>
              <a:rPr lang="fr-FR" sz="2000" dirty="0"/>
              <a:t> </a:t>
            </a:r>
            <a:r>
              <a:rPr lang="fr-FR" sz="2000" dirty="0" smtClean="0"/>
              <a:t>approximation,  </a:t>
            </a:r>
            <a:endParaRPr lang="fr-FR" sz="2000" dirty="0"/>
          </a:p>
          <a:p>
            <a:r>
              <a:rPr lang="fr-FR" sz="2000" dirty="0" smtClean="0"/>
              <a:t>(2) </a:t>
            </a:r>
            <a:r>
              <a:rPr lang="fr-FR" sz="2000" dirty="0"/>
              <a:t>ray </a:t>
            </a:r>
            <a:r>
              <a:rPr lang="fr-FR" sz="2000" dirty="0" err="1" smtClean="0"/>
              <a:t>tracing</a:t>
            </a:r>
            <a:r>
              <a:rPr lang="fr-FR" sz="2000" dirty="0" smtClean="0"/>
              <a:t> and </a:t>
            </a:r>
            <a:endParaRPr lang="fr-FR" sz="2000" dirty="0"/>
          </a:p>
          <a:p>
            <a:r>
              <a:rPr lang="fr-FR" sz="2000" dirty="0" smtClean="0"/>
              <a:t>(</a:t>
            </a:r>
            <a:r>
              <a:rPr lang="fr-FR" sz="2000" dirty="0"/>
              <a:t>3) SEM </a:t>
            </a:r>
            <a:r>
              <a:rPr lang="fr-FR" sz="2000" dirty="0" err="1" smtClean="0"/>
              <a:t>modeling</a:t>
            </a:r>
            <a:r>
              <a:rPr lang="fr-FR" sz="2000" dirty="0" smtClean="0"/>
              <a:t> (</a:t>
            </a:r>
            <a:r>
              <a:rPr lang="fr-FR" sz="2000" dirty="0" err="1" smtClean="0"/>
              <a:t>interference</a:t>
            </a:r>
            <a:r>
              <a:rPr lang="fr-FR" sz="2000" dirty="0" smtClean="0"/>
              <a:t> issue)</a:t>
            </a:r>
            <a:endParaRPr lang="fr-FR" sz="20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75153" y="5451513"/>
            <a:ext cx="7028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</a:t>
            </a:r>
            <a:r>
              <a:rPr lang="fr-FR" dirty="0" err="1" smtClean="0"/>
              <a:t>mproving</a:t>
            </a:r>
            <a:r>
              <a:rPr lang="fr-FR" dirty="0" smtClean="0"/>
              <a:t> </a:t>
            </a:r>
            <a:r>
              <a:rPr lang="fr-FR" dirty="0" err="1"/>
              <a:t>tomographic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for </a:t>
            </a:r>
            <a:r>
              <a:rPr lang="fr-FR" dirty="0" err="1"/>
              <a:t>honoring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traveltimes</a:t>
            </a:r>
            <a:r>
              <a:rPr lang="fr-FR" dirty="0"/>
              <a:t> (or phases) and </a:t>
            </a:r>
            <a:r>
              <a:rPr lang="fr-FR" dirty="0" err="1"/>
              <a:t>azimuthal</a:t>
            </a:r>
            <a:r>
              <a:rPr lang="fr-FR" dirty="0"/>
              <a:t> (and/or </a:t>
            </a:r>
            <a:r>
              <a:rPr lang="fr-FR" dirty="0" err="1"/>
              <a:t>slowness</a:t>
            </a:r>
            <a:r>
              <a:rPr lang="fr-FR" dirty="0"/>
              <a:t>) </a:t>
            </a:r>
            <a:r>
              <a:rPr lang="fr-FR" dirty="0" err="1"/>
              <a:t>measurements</a:t>
            </a:r>
            <a:r>
              <a:rPr lang="fr-FR" dirty="0"/>
              <a:t>?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04723" y="3644138"/>
            <a:ext cx="440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Observables have more information </a:t>
            </a:r>
            <a:r>
              <a:rPr lang="fr-FR" dirty="0" err="1"/>
              <a:t>than</a:t>
            </a:r>
            <a:endParaRPr lang="fr-FR" dirty="0"/>
          </a:p>
          <a:p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predicted</a:t>
            </a:r>
            <a:r>
              <a:rPr lang="fr-FR" dirty="0"/>
              <a:t> by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Earth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09695" y="524400"/>
            <a:ext cx="66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DATA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767531" y="509124"/>
            <a:ext cx="53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512369" y="524400"/>
            <a:ext cx="82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CIRCLE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757522" y="49746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SEM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979052" y="5513068"/>
            <a:ext cx="1656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(Hu &amp; </a:t>
            </a:r>
            <a:r>
              <a:rPr lang="fr-FR" sz="1400" dirty="0" err="1" smtClean="0"/>
              <a:t>Menke</a:t>
            </a:r>
            <a:r>
              <a:rPr lang="fr-FR" sz="1400" dirty="0" smtClean="0"/>
              <a:t>, 1992)</a:t>
            </a:r>
          </a:p>
          <a:p>
            <a:r>
              <a:rPr lang="fr-FR" sz="1400" dirty="0" smtClean="0"/>
              <a:t>(</a:t>
            </a:r>
            <a:r>
              <a:rPr lang="fr-FR" sz="1400" dirty="0" err="1" smtClean="0"/>
              <a:t>Yanoskaya</a:t>
            </a:r>
            <a:r>
              <a:rPr lang="fr-FR" sz="1400" dirty="0" smtClean="0"/>
              <a:t>, 1996)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818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Dense acquisition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48</a:t>
            </a:fld>
            <a:endParaRPr lang="fr-FR"/>
          </a:p>
        </p:txBody>
      </p:sp>
      <p:grpSp>
        <p:nvGrpSpPr>
          <p:cNvPr id="18" name="Groupe 17"/>
          <p:cNvGrpSpPr/>
          <p:nvPr/>
        </p:nvGrpSpPr>
        <p:grpSpPr>
          <a:xfrm>
            <a:off x="-1600" y="-3560"/>
            <a:ext cx="9146381" cy="409700"/>
            <a:chOff x="-6350" y="0"/>
            <a:chExt cx="12195175" cy="546266"/>
          </a:xfrm>
        </p:grpSpPr>
        <p:sp>
          <p:nvSpPr>
            <p:cNvPr id="19" name="Rectangle 18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22" name="Title 1"/>
              <p:cNvSpPr txBox="1">
                <a:spLocks/>
              </p:cNvSpPr>
              <p:nvPr/>
            </p:nvSpPr>
            <p:spPr>
              <a:xfrm>
                <a:off x="-1252715" y="0"/>
                <a:ext cx="9891551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Slowness &amp; 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back-azimuth 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observables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21" name="Connecteur droit 20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78" y="991283"/>
            <a:ext cx="2300343" cy="3180046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4320422" y="490754"/>
            <a:ext cx="5297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for </a:t>
            </a:r>
            <a:r>
              <a:rPr lang="fr-FR" sz="2400" dirty="0" err="1"/>
              <a:t>Wenchuan</a:t>
            </a:r>
            <a:r>
              <a:rPr lang="fr-FR" sz="2400" dirty="0"/>
              <a:t> 2008 </a:t>
            </a:r>
            <a:r>
              <a:rPr lang="fr-FR" sz="2400" dirty="0" err="1"/>
              <a:t>earthquake</a:t>
            </a:r>
            <a:endParaRPr lang="fr-FR" sz="2400" dirty="0"/>
          </a:p>
          <a:p>
            <a:r>
              <a:rPr lang="fr-FR" sz="2400" dirty="0"/>
              <a:t>SEAA: </a:t>
            </a:r>
            <a:r>
              <a:rPr lang="fr-FR" sz="2400" dirty="0" err="1"/>
              <a:t>sub-array</a:t>
            </a:r>
            <a:r>
              <a:rPr lang="fr-FR" sz="2400" dirty="0"/>
              <a:t> of 16 </a:t>
            </a:r>
            <a:r>
              <a:rPr lang="fr-FR" sz="2400" dirty="0" err="1"/>
              <a:t>sensors</a:t>
            </a:r>
            <a:endParaRPr lang="fr-FR" sz="2400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879" y="1296347"/>
            <a:ext cx="2670258" cy="2475321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3711291" y="4441458"/>
            <a:ext cx="4968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Increasing</a:t>
            </a:r>
            <a:r>
              <a:rPr lang="fr-FR" sz="2400" dirty="0"/>
              <a:t> </a:t>
            </a:r>
            <a:r>
              <a:rPr lang="fr-FR" sz="2400" dirty="0" err="1"/>
              <a:t>density</a:t>
            </a:r>
            <a:r>
              <a:rPr lang="fr-FR" sz="2400" dirty="0"/>
              <a:t> of stations </a:t>
            </a:r>
            <a:r>
              <a:rPr lang="fr-FR" sz="2400" dirty="0" err="1"/>
              <a:t>offer</a:t>
            </a:r>
            <a:r>
              <a:rPr lang="fr-FR" sz="2400" dirty="0"/>
              <a:t> us new observables </a:t>
            </a:r>
            <a:r>
              <a:rPr lang="fr-FR" sz="2400" dirty="0" err="1"/>
              <a:t>such</a:t>
            </a:r>
            <a:r>
              <a:rPr lang="fr-FR" sz="2400" dirty="0"/>
              <a:t> as </a:t>
            </a:r>
            <a:r>
              <a:rPr lang="fr-FR" sz="2400" dirty="0" err="1"/>
              <a:t>slowness</a:t>
            </a:r>
            <a:r>
              <a:rPr lang="fr-FR" sz="2400" dirty="0"/>
              <a:t> and back-</a:t>
            </a:r>
            <a:r>
              <a:rPr lang="fr-FR" sz="2400" dirty="0" err="1"/>
              <a:t>azimuth</a:t>
            </a:r>
            <a:r>
              <a:rPr lang="fr-FR" sz="2400" dirty="0"/>
              <a:t> observables </a:t>
            </a:r>
            <a:r>
              <a:rPr lang="fr-FR" sz="2400" dirty="0" err="1"/>
              <a:t>aside</a:t>
            </a:r>
            <a:r>
              <a:rPr lang="fr-FR" sz="2400" dirty="0"/>
              <a:t> </a:t>
            </a:r>
            <a:r>
              <a:rPr lang="fr-FR" sz="2400" dirty="0" err="1"/>
              <a:t>traveltime</a:t>
            </a:r>
            <a:r>
              <a:rPr lang="fr-FR" sz="2400" dirty="0"/>
              <a:t> </a:t>
            </a:r>
            <a:r>
              <a:rPr lang="fr-FR" sz="2400" dirty="0" smtClean="0"/>
              <a:t>observables (</a:t>
            </a:r>
            <a:r>
              <a:rPr lang="fr-FR" sz="2400" dirty="0" err="1" smtClean="0"/>
              <a:t>nonlinear</a:t>
            </a:r>
            <a:r>
              <a:rPr lang="fr-FR" sz="2400" dirty="0" smtClean="0"/>
              <a:t> time </a:t>
            </a:r>
            <a:r>
              <a:rPr lang="fr-FR" sz="2400" dirty="0" err="1" smtClean="0"/>
              <a:t>series</a:t>
            </a:r>
            <a:r>
              <a:rPr lang="fr-FR" sz="2400" dirty="0" smtClean="0"/>
              <a:t> </a:t>
            </a:r>
            <a:r>
              <a:rPr lang="fr-FR" sz="2400" dirty="0" err="1" smtClean="0"/>
              <a:t>analysis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05434" y="4094751"/>
            <a:ext cx="342127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Azimuthal</a:t>
            </a:r>
            <a:r>
              <a:rPr lang="fr-FR" sz="2000" dirty="0" smtClean="0"/>
              <a:t> </a:t>
            </a:r>
            <a:r>
              <a:rPr lang="fr-FR" sz="2000" dirty="0"/>
              <a:t>angle and apparent </a:t>
            </a:r>
            <a:r>
              <a:rPr lang="fr-FR" sz="2000" dirty="0" err="1" smtClean="0"/>
              <a:t>slowness</a:t>
            </a:r>
            <a:endParaRPr lang="fr-FR" sz="2000" dirty="0" smtClean="0"/>
          </a:p>
          <a:p>
            <a:endParaRPr lang="fr-FR" sz="2000" dirty="0" smtClean="0"/>
          </a:p>
          <a:p>
            <a:r>
              <a:rPr lang="fr-FR" sz="1400" dirty="0" smtClean="0"/>
              <a:t>(</a:t>
            </a:r>
            <a:r>
              <a:rPr lang="fr-FR" sz="1400" dirty="0" err="1"/>
              <a:t>from</a:t>
            </a:r>
            <a:r>
              <a:rPr lang="fr-FR" sz="1400" dirty="0"/>
              <a:t> figure 16 of Hu, Zhang &amp; </a:t>
            </a:r>
            <a:r>
              <a:rPr lang="fr-FR" sz="1400" dirty="0" err="1"/>
              <a:t>Yu</a:t>
            </a:r>
            <a:r>
              <a:rPr lang="fr-FR" sz="1400" dirty="0"/>
              <a:t>; GJI 2019)</a:t>
            </a:r>
          </a:p>
          <a:p>
            <a:endParaRPr lang="fr-FR" sz="2000" dirty="0"/>
          </a:p>
        </p:txBody>
      </p:sp>
      <p:sp>
        <p:nvSpPr>
          <p:cNvPr id="30" name="ZoneTexte 29"/>
          <p:cNvSpPr txBox="1"/>
          <p:nvPr/>
        </p:nvSpPr>
        <p:spPr>
          <a:xfrm>
            <a:off x="3626708" y="3844953"/>
            <a:ext cx="4976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Slowness</a:t>
            </a:r>
            <a:r>
              <a:rPr lang="fr-FR" sz="2800" dirty="0"/>
              <a:t>=ray </a:t>
            </a:r>
            <a:r>
              <a:rPr lang="fr-FR" sz="2800" dirty="0" err="1" smtClean="0"/>
              <a:t>parameter</a:t>
            </a:r>
            <a:r>
              <a:rPr lang="fr-FR" sz="2800" dirty="0" smtClean="0"/>
              <a:t>=</a:t>
            </a:r>
            <a:r>
              <a:rPr lang="fr-FR" sz="2800" dirty="0" err="1" smtClean="0"/>
              <a:t>slope</a:t>
            </a:r>
            <a:endParaRPr lang="fr-FR" sz="2800" dirty="0"/>
          </a:p>
        </p:txBody>
      </p:sp>
      <p:sp>
        <p:nvSpPr>
          <p:cNvPr id="2" name="Rectangle 1"/>
          <p:cNvSpPr/>
          <p:nvPr/>
        </p:nvSpPr>
        <p:spPr>
          <a:xfrm>
            <a:off x="976105" y="655884"/>
            <a:ext cx="1362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station SEAA</a:t>
            </a:r>
          </a:p>
        </p:txBody>
      </p:sp>
      <p:sp>
        <p:nvSpPr>
          <p:cNvPr id="6" name="ZoneTexte 5"/>
          <p:cNvSpPr txBox="1"/>
          <p:nvPr/>
        </p:nvSpPr>
        <p:spPr>
          <a:xfrm rot="19580414">
            <a:off x="2964470" y="2153829"/>
            <a:ext cx="1838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ChineseArray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2748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4762" y="-8281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6" y="0"/>
              <a:ext cx="11848567" cy="546266"/>
              <a:chOff x="-1252716" y="0"/>
              <a:chExt cx="11848567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6" y="0"/>
                <a:ext cx="885103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Option 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A+ and Option B</a:t>
                </a:r>
                <a:endParaRPr lang="en-GB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49</a:t>
            </a:fld>
            <a:endParaRPr lang="fr-FR"/>
          </a:p>
        </p:txBody>
      </p:sp>
      <p:sp>
        <p:nvSpPr>
          <p:cNvPr id="17" name="AutoShape 4" descr="RÃ©sultat de recherche d'images pour &quot;portrait of leonhard euler&quot;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1457563" y="4363402"/>
            <a:ext cx="1028462" cy="110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" name="ZoneTexte 2"/>
          <p:cNvSpPr txBox="1"/>
          <p:nvPr/>
        </p:nvSpPr>
        <p:spPr>
          <a:xfrm>
            <a:off x="202272" y="696732"/>
            <a:ext cx="84649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/>
              <a:t>Using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dynamic</a:t>
            </a:r>
            <a:r>
              <a:rPr lang="fr-FR" sz="2800" b="1" dirty="0" smtClean="0"/>
              <a:t> observables (option A+)</a:t>
            </a:r>
          </a:p>
          <a:p>
            <a:endParaRPr lang="fr-FR" sz="2800" b="1" dirty="0" smtClean="0"/>
          </a:p>
          <a:p>
            <a:r>
              <a:rPr lang="fr-FR" sz="2800" b="1" dirty="0" smtClean="0"/>
              <a:t>Or </a:t>
            </a:r>
          </a:p>
          <a:p>
            <a:endParaRPr lang="fr-FR" sz="2800" b="1" dirty="0"/>
          </a:p>
          <a:p>
            <a:r>
              <a:rPr lang="fr-FR" sz="2800" b="1" dirty="0" err="1" smtClean="0"/>
              <a:t>Using</a:t>
            </a:r>
            <a:r>
              <a:rPr lang="fr-FR" sz="2800" b="1" dirty="0" smtClean="0"/>
              <a:t> </a:t>
            </a:r>
            <a:r>
              <a:rPr lang="fr-FR" sz="2800" b="1" dirty="0" smtClean="0"/>
              <a:t>records as </a:t>
            </a:r>
            <a:r>
              <a:rPr lang="fr-FR" sz="2800" b="1" dirty="0" err="1" smtClean="0"/>
              <a:t>they</a:t>
            </a:r>
            <a:r>
              <a:rPr lang="fr-FR" sz="2800" b="1" dirty="0" smtClean="0"/>
              <a:t> </a:t>
            </a:r>
            <a:r>
              <a:rPr lang="fr-FR" sz="2800" b="1" dirty="0" smtClean="0"/>
              <a:t>are (option B)</a:t>
            </a:r>
            <a:endParaRPr lang="fr-FR" sz="2800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45281" y="3557895"/>
            <a:ext cx="76837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 err="1">
                <a:solidFill>
                  <a:srgbClr val="C00000"/>
                </a:solidFill>
              </a:rPr>
              <a:t>Deep</a:t>
            </a:r>
            <a:r>
              <a:rPr lang="fr-FR" sz="2000" dirty="0">
                <a:solidFill>
                  <a:srgbClr val="C00000"/>
                </a:solidFill>
              </a:rPr>
              <a:t> </a:t>
            </a:r>
            <a:r>
              <a:rPr lang="fr-FR" sz="2000" dirty="0" err="1">
                <a:solidFill>
                  <a:srgbClr val="C00000"/>
                </a:solidFill>
              </a:rPr>
              <a:t>understanding</a:t>
            </a:r>
            <a:r>
              <a:rPr lang="fr-FR" sz="2000" dirty="0">
                <a:solidFill>
                  <a:srgbClr val="C00000"/>
                </a:solidFill>
              </a:rPr>
              <a:t> of </a:t>
            </a:r>
            <a:r>
              <a:rPr lang="fr-FR" sz="2000" dirty="0" smtClean="0">
                <a:solidFill>
                  <a:srgbClr val="C00000"/>
                </a:solidFill>
              </a:rPr>
              <a:t>the </a:t>
            </a:r>
            <a:r>
              <a:rPr lang="fr-FR" sz="2000" dirty="0" err="1" smtClean="0">
                <a:solidFill>
                  <a:srgbClr val="C00000"/>
                </a:solidFill>
              </a:rPr>
              <a:t>wave</a:t>
            </a:r>
            <a:r>
              <a:rPr lang="fr-FR" sz="2000" dirty="0" smtClean="0">
                <a:solidFill>
                  <a:srgbClr val="C00000"/>
                </a:solidFill>
              </a:rPr>
              <a:t> propagation </a:t>
            </a:r>
            <a:r>
              <a:rPr lang="fr-FR" sz="2000" dirty="0" err="1" smtClean="0">
                <a:solidFill>
                  <a:srgbClr val="C00000"/>
                </a:solidFill>
              </a:rPr>
              <a:t>physics</a:t>
            </a:r>
            <a:r>
              <a:rPr lang="fr-FR" sz="2000" dirty="0" smtClean="0">
                <a:solidFill>
                  <a:srgbClr val="C00000"/>
                </a:solidFill>
              </a:rPr>
              <a:t> (PDE?)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 smtClean="0">
                <a:solidFill>
                  <a:srgbClr val="C00000"/>
                </a:solidFill>
              </a:rPr>
              <a:t>High-</a:t>
            </a:r>
            <a:r>
              <a:rPr lang="fr-FR" sz="2000" dirty="0" err="1" smtClean="0">
                <a:solidFill>
                  <a:srgbClr val="C00000"/>
                </a:solidFill>
              </a:rPr>
              <a:t>quality</a:t>
            </a:r>
            <a:r>
              <a:rPr lang="fr-FR" sz="2000" dirty="0" smtClean="0">
                <a:solidFill>
                  <a:srgbClr val="C00000"/>
                </a:solidFill>
              </a:rPr>
              <a:t> data: </a:t>
            </a:r>
            <a:r>
              <a:rPr lang="fr-FR" sz="2000" dirty="0" err="1" smtClean="0">
                <a:solidFill>
                  <a:srgbClr val="C00000"/>
                </a:solidFill>
              </a:rPr>
              <a:t>reinforced</a:t>
            </a:r>
            <a:r>
              <a:rPr lang="fr-FR" sz="2000" dirty="0" smtClean="0">
                <a:solidFill>
                  <a:srgbClr val="C00000"/>
                </a:solidFill>
              </a:rPr>
              <a:t> acquisition </a:t>
            </a:r>
            <a:r>
              <a:rPr lang="fr-FR" sz="2000" dirty="0" err="1" smtClean="0">
                <a:solidFill>
                  <a:srgbClr val="C00000"/>
                </a:solidFill>
              </a:rPr>
              <a:t>protocol</a:t>
            </a:r>
            <a:endParaRPr lang="fr-FR" sz="2000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FR" sz="2000" dirty="0" err="1">
                <a:solidFill>
                  <a:srgbClr val="C00000"/>
                </a:solidFill>
              </a:rPr>
              <a:t>A</a:t>
            </a:r>
            <a:r>
              <a:rPr lang="fr-FR" sz="2000" dirty="0" err="1" smtClean="0">
                <a:solidFill>
                  <a:srgbClr val="C00000"/>
                </a:solidFill>
              </a:rPr>
              <a:t>ccurate</a:t>
            </a:r>
            <a:r>
              <a:rPr lang="fr-FR" sz="2000" dirty="0" smtClean="0">
                <a:solidFill>
                  <a:srgbClr val="C00000"/>
                </a:solidFill>
              </a:rPr>
              <a:t> </a:t>
            </a:r>
            <a:r>
              <a:rPr lang="fr-FR" sz="2000" dirty="0" err="1" smtClean="0">
                <a:solidFill>
                  <a:srgbClr val="C00000"/>
                </a:solidFill>
              </a:rPr>
              <a:t>prediction</a:t>
            </a:r>
            <a:r>
              <a:rPr lang="fr-FR" sz="2000" dirty="0" smtClean="0">
                <a:solidFill>
                  <a:srgbClr val="C00000"/>
                </a:solidFill>
              </a:rPr>
              <a:t> of </a:t>
            </a:r>
            <a:r>
              <a:rPr lang="fr-FR" sz="2000" dirty="0" err="1" smtClean="0">
                <a:solidFill>
                  <a:srgbClr val="C00000"/>
                </a:solidFill>
              </a:rPr>
              <a:t>true</a:t>
            </a:r>
            <a:r>
              <a:rPr lang="fr-FR" sz="2000" dirty="0" smtClean="0">
                <a:solidFill>
                  <a:srgbClr val="C00000"/>
                </a:solidFill>
              </a:rPr>
              <a:t> </a:t>
            </a:r>
            <a:r>
              <a:rPr lang="fr-FR" sz="2000" dirty="0" err="1" smtClean="0">
                <a:solidFill>
                  <a:srgbClr val="C00000"/>
                </a:solidFill>
              </a:rPr>
              <a:t>wavefields</a:t>
            </a:r>
            <a:r>
              <a:rPr lang="fr-FR" sz="2000" dirty="0" smtClean="0">
                <a:solidFill>
                  <a:srgbClr val="C00000"/>
                </a:solidFill>
              </a:rPr>
              <a:t> (</a:t>
            </a:r>
            <a:r>
              <a:rPr lang="fr-FR" sz="2000" dirty="0" err="1" smtClean="0">
                <a:solidFill>
                  <a:srgbClr val="C00000"/>
                </a:solidFill>
              </a:rPr>
              <a:t>beyond</a:t>
            </a:r>
            <a:r>
              <a:rPr lang="fr-FR" sz="2000" dirty="0" smtClean="0">
                <a:solidFill>
                  <a:srgbClr val="C00000"/>
                </a:solidFill>
              </a:rPr>
              <a:t> </a:t>
            </a:r>
            <a:r>
              <a:rPr lang="fr-FR" sz="2000" dirty="0" err="1" smtClean="0">
                <a:solidFill>
                  <a:srgbClr val="C00000"/>
                </a:solidFill>
              </a:rPr>
              <a:t>waveforms</a:t>
            </a:r>
            <a:r>
              <a:rPr lang="fr-FR" sz="2000" dirty="0">
                <a:solidFill>
                  <a:srgbClr val="C00000"/>
                </a:solidFill>
              </a:rPr>
              <a:t>)</a:t>
            </a:r>
            <a:endParaRPr lang="fr-FR" sz="2000" dirty="0">
              <a:solidFill>
                <a:srgbClr val="C00000"/>
              </a:solidFill>
            </a:endParaRPr>
          </a:p>
          <a:p>
            <a:endParaRPr lang="fr-FR" sz="2000" dirty="0"/>
          </a:p>
        </p:txBody>
      </p:sp>
      <p:sp>
        <p:nvSpPr>
          <p:cNvPr id="13" name="Interdiction 12"/>
          <p:cNvSpPr/>
          <p:nvPr/>
        </p:nvSpPr>
        <p:spPr>
          <a:xfrm>
            <a:off x="8110906" y="3764902"/>
            <a:ext cx="466372" cy="389466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434739" y="5302293"/>
            <a:ext cx="347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Another</a:t>
            </a:r>
            <a:r>
              <a:rPr lang="fr-FR" dirty="0" smtClean="0"/>
              <a:t> story, </a:t>
            </a:r>
            <a:r>
              <a:rPr lang="fr-FR" dirty="0" err="1" smtClean="0"/>
              <a:t>next</a:t>
            </a:r>
            <a:r>
              <a:rPr lang="fr-FR" dirty="0" smtClean="0"/>
              <a:t> 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13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Earth system: its mysterious interior?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5</a:t>
            </a:fld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pic>
        <p:nvPicPr>
          <p:cNvPr id="33" name="Picture 4" descr="voyage_centre_ter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9" y="761334"/>
            <a:ext cx="1413730" cy="231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e 40"/>
          <p:cNvGrpSpPr/>
          <p:nvPr/>
        </p:nvGrpSpPr>
        <p:grpSpPr>
          <a:xfrm>
            <a:off x="1822277" y="417629"/>
            <a:ext cx="6716059" cy="3306353"/>
            <a:chOff x="1790193" y="3163197"/>
            <a:chExt cx="6716059" cy="3306353"/>
          </a:xfrm>
        </p:grpSpPr>
        <p:pic>
          <p:nvPicPr>
            <p:cNvPr id="34" name="Picture 4" descr="vct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4639" y="3616253"/>
              <a:ext cx="1687728" cy="2523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" name="Picture 6" descr="vct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872" y="3509925"/>
              <a:ext cx="1729380" cy="2553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9"/>
            <p:cNvSpPr txBox="1">
              <a:spLocks noChangeArrowheads="1"/>
            </p:cNvSpPr>
            <p:nvPr/>
          </p:nvSpPr>
          <p:spPr bwMode="auto">
            <a:xfrm>
              <a:off x="1790193" y="3163197"/>
              <a:ext cx="188277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fr-FR" altLang="fr-FR" sz="1800" dirty="0" err="1" smtClean="0">
                  <a:solidFill>
                    <a:srgbClr val="000204"/>
                  </a:solidFill>
                  <a:latin typeface="Comic Sans MS" panose="030F0702030302020204" pitchFamily="66" charset="0"/>
                </a:rPr>
                <a:t>From</a:t>
              </a:r>
              <a:r>
                <a:rPr lang="fr-FR" altLang="fr-FR" sz="1800" dirty="0" smtClean="0">
                  <a:solidFill>
                    <a:srgbClr val="000204"/>
                  </a:solidFill>
                  <a:latin typeface="Comic Sans MS" panose="030F0702030302020204" pitchFamily="66" charset="0"/>
                </a:rPr>
                <a:t> </a:t>
              </a:r>
              <a:r>
                <a:rPr lang="fr-FR" altLang="fr-FR" sz="1800" dirty="0" err="1" smtClean="0">
                  <a:solidFill>
                    <a:srgbClr val="000204"/>
                  </a:solidFill>
                  <a:latin typeface="Comic Sans MS" panose="030F0702030302020204" pitchFamily="66" charset="0"/>
                </a:rPr>
                <a:t>Snaeffels</a:t>
              </a:r>
              <a:endParaRPr lang="fr-FR" altLang="fr-FR" sz="1800" dirty="0">
                <a:solidFill>
                  <a:srgbClr val="000204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" name="Text Box 10"/>
            <p:cNvSpPr txBox="1">
              <a:spLocks noChangeArrowheads="1"/>
            </p:cNvSpPr>
            <p:nvPr/>
          </p:nvSpPr>
          <p:spPr bwMode="auto">
            <a:xfrm>
              <a:off x="6776239" y="6102837"/>
              <a:ext cx="17287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r>
                <a:rPr lang="fr-FR" altLang="fr-FR" sz="1800" dirty="0" smtClean="0">
                  <a:solidFill>
                    <a:srgbClr val="000204"/>
                  </a:solidFill>
                  <a:latin typeface="Comic Sans MS" panose="030F0702030302020204" pitchFamily="66" charset="0"/>
                </a:rPr>
                <a:t>To </a:t>
              </a:r>
              <a:r>
                <a:rPr lang="fr-FR" altLang="fr-FR" sz="1800" dirty="0">
                  <a:solidFill>
                    <a:srgbClr val="000204"/>
                  </a:solidFill>
                  <a:latin typeface="Comic Sans MS" panose="030F0702030302020204" pitchFamily="66" charset="0"/>
                </a:rPr>
                <a:t>Stromboli</a:t>
              </a:r>
            </a:p>
          </p:txBody>
        </p:sp>
        <p:pic>
          <p:nvPicPr>
            <p:cNvPr id="38" name="Picture 19" descr="clm_earth_mo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8418" y="3704193"/>
              <a:ext cx="2792245" cy="2399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Line 23"/>
            <p:cNvSpPr>
              <a:spLocks noChangeShapeType="1"/>
            </p:cNvSpPr>
            <p:nvPr/>
          </p:nvSpPr>
          <p:spPr bwMode="auto">
            <a:xfrm>
              <a:off x="3662101" y="3358525"/>
              <a:ext cx="1551583" cy="70814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Line 24"/>
            <p:cNvSpPr>
              <a:spLocks noChangeShapeType="1"/>
            </p:cNvSpPr>
            <p:nvPr/>
          </p:nvSpPr>
          <p:spPr bwMode="auto">
            <a:xfrm flipH="1" flipV="1">
              <a:off x="5566609" y="4347410"/>
              <a:ext cx="1300973" cy="19232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42" name="Picture 7" descr="vct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337" y="3695558"/>
            <a:ext cx="986114" cy="143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1" descr="vct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802" y="4149832"/>
            <a:ext cx="931224" cy="138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5" descr="vct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621" y="5205568"/>
            <a:ext cx="992981" cy="147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0" descr="modele_terre_kircher_166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835" y="3525118"/>
            <a:ext cx="2803912" cy="220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6" descr="vct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41" y="5283202"/>
            <a:ext cx="967741" cy="141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3159165" y="3782838"/>
            <a:ext cx="8794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cavities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3559532" y="6098972"/>
            <a:ext cx="26198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Over-</a:t>
            </a:r>
            <a:r>
              <a:rPr lang="fr-FR" dirty="0" err="1" smtClean="0"/>
              <a:t>pressurized</a:t>
            </a:r>
            <a:r>
              <a:rPr lang="fr-FR" dirty="0" smtClean="0"/>
              <a:t> water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7071090" y="6263741"/>
            <a:ext cx="650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lakes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6757244" y="4140185"/>
            <a:ext cx="9878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minerals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044443" y="550617"/>
            <a:ext cx="244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Journey </a:t>
            </a:r>
            <a:r>
              <a:rPr lang="fr-FR" dirty="0" err="1" smtClean="0"/>
              <a:t>inside</a:t>
            </a:r>
            <a:r>
              <a:rPr lang="fr-FR" dirty="0" smtClean="0"/>
              <a:t> the </a:t>
            </a:r>
            <a:r>
              <a:rPr lang="fr-FR" dirty="0" err="1" smtClean="0"/>
              <a:t>Earth</a:t>
            </a:r>
            <a:endParaRPr lang="fr-FR" dirty="0"/>
          </a:p>
        </p:txBody>
      </p:sp>
      <p:sp>
        <p:nvSpPr>
          <p:cNvPr id="53" name="Rectangle 52"/>
          <p:cNvSpPr/>
          <p:nvPr/>
        </p:nvSpPr>
        <p:spPr>
          <a:xfrm>
            <a:off x="4164173" y="5673664"/>
            <a:ext cx="1819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altLang="fr-FR" dirty="0" smtClean="0">
                <a:solidFill>
                  <a:srgbClr val="000204"/>
                </a:solidFill>
                <a:latin typeface="Comic Sans MS" panose="030F0702030302020204" pitchFamily="66" charset="0"/>
              </a:rPr>
              <a:t>(Kircher</a:t>
            </a:r>
            <a:r>
              <a:rPr lang="fr-FR" altLang="fr-FR" dirty="0">
                <a:solidFill>
                  <a:srgbClr val="000204"/>
                </a:solidFill>
                <a:latin typeface="Comic Sans MS" panose="030F0702030302020204" pitchFamily="66" charset="0"/>
              </a:rPr>
              <a:t>, </a:t>
            </a:r>
            <a:r>
              <a:rPr lang="fr-FR" altLang="fr-FR" dirty="0" smtClean="0">
                <a:solidFill>
                  <a:srgbClr val="000204"/>
                </a:solidFill>
                <a:latin typeface="Comic Sans MS" panose="030F0702030302020204" pitchFamily="66" charset="0"/>
              </a:rPr>
              <a:t>1665)</a:t>
            </a:r>
            <a:endParaRPr lang="fr-FR" altLang="fr-FR" dirty="0">
              <a:solidFill>
                <a:srgbClr val="000204"/>
              </a:solidFill>
              <a:latin typeface="Comic Sans MS" panose="030F0702030302020204" pitchFamily="66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 rot="19054210">
            <a:off x="-306537" y="4699242"/>
            <a:ext cx="344838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latin typeface="Stencil" panose="040409050D0802020404" pitchFamily="82" charset="0"/>
              </a:rPr>
              <a:t>What</a:t>
            </a:r>
            <a:r>
              <a:rPr lang="fr-FR" sz="2400" dirty="0" smtClean="0">
                <a:latin typeface="Stencil" panose="040409050D0802020404" pitchFamily="82" charset="0"/>
              </a:rPr>
              <a:t> </a:t>
            </a:r>
            <a:r>
              <a:rPr lang="fr-FR" sz="2400" dirty="0" err="1" smtClean="0">
                <a:latin typeface="Stencil" panose="040409050D0802020404" pitchFamily="82" charset="0"/>
              </a:rPr>
              <a:t>dID</a:t>
            </a:r>
            <a:r>
              <a:rPr lang="fr-FR" sz="2400" dirty="0" smtClean="0">
                <a:latin typeface="Stencil" panose="040409050D0802020404" pitchFamily="82" charset="0"/>
              </a:rPr>
              <a:t> </a:t>
            </a:r>
            <a:r>
              <a:rPr lang="fr-FR" sz="2400" dirty="0" err="1" smtClean="0">
                <a:latin typeface="Stencil" panose="040409050D0802020404" pitchFamily="82" charset="0"/>
              </a:rPr>
              <a:t>they</a:t>
            </a:r>
            <a:r>
              <a:rPr lang="fr-FR" sz="2400" dirty="0" smtClean="0">
                <a:latin typeface="Stencil" panose="040409050D0802020404" pitchFamily="82" charset="0"/>
              </a:rPr>
              <a:t> </a:t>
            </a:r>
            <a:r>
              <a:rPr lang="fr-FR" sz="2400" dirty="0" err="1" smtClean="0">
                <a:latin typeface="Stencil" panose="040409050D0802020404" pitchFamily="82" charset="0"/>
              </a:rPr>
              <a:t>find</a:t>
            </a:r>
            <a:r>
              <a:rPr lang="fr-FR" sz="2400" dirty="0" smtClean="0">
                <a:latin typeface="Stencil" panose="040409050D0802020404" pitchFamily="82" charset="0"/>
              </a:rPr>
              <a:t>?</a:t>
            </a:r>
            <a:endParaRPr lang="fr-FR" sz="2400" dirty="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29" y="2135870"/>
            <a:ext cx="1737119" cy="1361394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Migration versus FWI: linear vs non-linear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50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27367" y="2415199"/>
            <a:ext cx="575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429" y="792886"/>
            <a:ext cx="1428705" cy="112255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429" y="4107777"/>
            <a:ext cx="1809750" cy="13335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29600" y="881628"/>
            <a:ext cx="59380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Migration: an efficient 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always</a:t>
            </a:r>
            <a:r>
              <a:rPr lang="fr-FR" dirty="0" smtClean="0"/>
              <a:t> an </a:t>
            </a:r>
            <a:r>
              <a:rPr lang="fr-FR" dirty="0" err="1" smtClean="0"/>
              <a:t>answer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or not (</a:t>
            </a:r>
            <a:r>
              <a:rPr lang="fr-FR" dirty="0" err="1" smtClean="0"/>
              <a:t>interpreters</a:t>
            </a:r>
            <a:r>
              <a:rPr lang="fr-FR" dirty="0" smtClean="0"/>
              <a:t> are key experts). </a:t>
            </a:r>
            <a:r>
              <a:rPr lang="fr-FR" sz="1600" i="1" dirty="0" smtClean="0"/>
              <a:t>(</a:t>
            </a:r>
            <a:r>
              <a:rPr lang="fr-FR" sz="1600" i="1" dirty="0" err="1" smtClean="0"/>
              <a:t>very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robust</a:t>
            </a:r>
            <a:r>
              <a:rPr lang="fr-FR" sz="1600" i="1" dirty="0" smtClean="0"/>
              <a:t> to amplitude </a:t>
            </a:r>
            <a:r>
              <a:rPr lang="fr-FR" sz="1600" i="1" dirty="0" err="1" smtClean="0"/>
              <a:t>errors</a:t>
            </a:r>
            <a:r>
              <a:rPr lang="fr-FR" sz="1600" i="1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FWI: a </a:t>
            </a:r>
            <a:r>
              <a:rPr lang="fr-FR" dirty="0" err="1"/>
              <a:t>costly</a:t>
            </a:r>
            <a:r>
              <a:rPr lang="fr-FR" dirty="0"/>
              <a:t> non-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no </a:t>
            </a:r>
            <a:r>
              <a:rPr lang="fr-FR" dirty="0" err="1"/>
              <a:t>answers</a:t>
            </a:r>
            <a:r>
              <a:rPr lang="fr-FR" dirty="0"/>
              <a:t>!</a:t>
            </a:r>
          </a:p>
          <a:p>
            <a:r>
              <a:rPr lang="fr-FR" dirty="0" smtClean="0"/>
              <a:t>     This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 smtClean="0"/>
              <a:t>frustrated</a:t>
            </a:r>
            <a:r>
              <a:rPr lang="fr-FR" i="1" dirty="0" smtClean="0"/>
              <a:t>… </a:t>
            </a:r>
            <a:r>
              <a:rPr lang="fr-FR" sz="1600" i="1" dirty="0" smtClean="0"/>
              <a:t>(amplitude influence)</a:t>
            </a:r>
            <a:endParaRPr lang="fr-FR" i="1" dirty="0" smtClean="0"/>
          </a:p>
          <a:p>
            <a:r>
              <a:rPr lang="fr-FR" i="1" dirty="0" smtClean="0"/>
              <a:t>                                  (</a:t>
            </a:r>
            <a:r>
              <a:rPr lang="fr-FR" i="1" dirty="0" err="1" smtClean="0"/>
              <a:t>easier</a:t>
            </a:r>
            <a:r>
              <a:rPr lang="fr-FR" i="1" dirty="0" smtClean="0"/>
              <a:t> li</a:t>
            </a:r>
            <a:r>
              <a:rPr lang="fr-FR" dirty="0" smtClean="0"/>
              <a:t>fe for </a:t>
            </a:r>
            <a:r>
              <a:rPr lang="fr-FR" dirty="0" err="1" smtClean="0"/>
              <a:t>interpreters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FWI: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(</a:t>
            </a:r>
            <a:r>
              <a:rPr lang="fr-FR" dirty="0" err="1"/>
              <a:t>needing</a:t>
            </a:r>
            <a:r>
              <a:rPr lang="fr-FR" dirty="0"/>
              <a:t> not </a:t>
            </a:r>
            <a:r>
              <a:rPr lang="fr-FR" dirty="0" err="1"/>
              <a:t>only</a:t>
            </a:r>
            <a:r>
              <a:rPr lang="fr-FR" dirty="0"/>
              <a:t> smart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smtClean="0"/>
              <a:t>but </a:t>
            </a:r>
            <a:r>
              <a:rPr lang="fr-FR" dirty="0"/>
              <a:t>high-</a:t>
            </a:r>
            <a:r>
              <a:rPr lang="fr-FR" dirty="0" err="1"/>
              <a:t>quality</a:t>
            </a:r>
            <a:r>
              <a:rPr lang="fr-FR" dirty="0"/>
              <a:t> data),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quantities</a:t>
            </a:r>
            <a:r>
              <a:rPr lang="fr-FR" dirty="0"/>
              <a:t>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991157" y="5618866"/>
            <a:ext cx="600752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Final goal of </a:t>
            </a:r>
            <a:r>
              <a:rPr lang="fr-FR" dirty="0" err="1" smtClean="0"/>
              <a:t>deterministic</a:t>
            </a:r>
            <a:r>
              <a:rPr lang="fr-FR" dirty="0" smtClean="0"/>
              <a:t> </a:t>
            </a:r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</a:p>
          <a:p>
            <a:r>
              <a:rPr lang="fr-FR" dirty="0"/>
              <a:t>	</a:t>
            </a:r>
            <a:r>
              <a:rPr lang="fr-FR" dirty="0" smtClean="0"/>
              <a:t>		(not </a:t>
            </a:r>
            <a:r>
              <a:rPr lang="fr-FR" dirty="0" err="1" smtClean="0"/>
              <a:t>yet</a:t>
            </a:r>
            <a:r>
              <a:rPr lang="fr-FR" dirty="0" smtClean="0"/>
              <a:t> </a:t>
            </a:r>
            <a:r>
              <a:rPr lang="fr-FR" dirty="0" err="1" smtClean="0"/>
              <a:t>crust</a:t>
            </a:r>
            <a:r>
              <a:rPr lang="fr-FR" dirty="0" smtClean="0"/>
              <a:t>/</a:t>
            </a:r>
            <a:r>
              <a:rPr lang="fr-FR" dirty="0" err="1" smtClean="0"/>
              <a:t>reservoir</a:t>
            </a:r>
            <a:r>
              <a:rPr lang="fr-FR" dirty="0" smtClean="0"/>
              <a:t> </a:t>
            </a:r>
            <a:r>
              <a:rPr lang="fr-FR" dirty="0" err="1" smtClean="0"/>
              <a:t>characterization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92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2381" y="0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10367419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Seismic imaging: small step to rock physics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80294" y="1487419"/>
            <a:ext cx="33528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sz="135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51</a:t>
            </a:fld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438461" y="2852342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No </a:t>
            </a:r>
            <a:r>
              <a:rPr lang="fr-FR" sz="2800" dirty="0" err="1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prior</a:t>
            </a:r>
            <a:r>
              <a:rPr lang="fr-FR" sz="2800" dirty="0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scale</a:t>
            </a:r>
            <a:r>
              <a:rPr lang="fr-FR" sz="2800" dirty="0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separation</a:t>
            </a:r>
            <a:r>
              <a:rPr lang="fr-FR" sz="2800" dirty="0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!</a:t>
            </a:r>
            <a:endParaRPr lang="en-US" sz="2800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16035"/>
            <a:ext cx="7508397" cy="43609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333245" y="608149"/>
            <a:ext cx="3781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/>
              <a:t>Model # Medium</a:t>
            </a:r>
            <a:endParaRPr lang="fr-FR" sz="40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588" y="636696"/>
            <a:ext cx="1335881" cy="100726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5558400" y="5868000"/>
            <a:ext cx="257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Dupuy’s</a:t>
            </a:r>
            <a:r>
              <a:rPr lang="fr-FR" dirty="0" smtClean="0"/>
              <a:t> </a:t>
            </a:r>
            <a:r>
              <a:rPr lang="fr-FR" dirty="0" smtClean="0"/>
              <a:t>PhD (2011)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22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Main take-way message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52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-52039" y="654949"/>
            <a:ext cx="9093459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fr-FR" sz="3200" dirty="0" err="1" smtClean="0"/>
              <a:t>Crust</a:t>
            </a:r>
            <a:r>
              <a:rPr lang="fr-FR" sz="3200" dirty="0" smtClean="0"/>
              <a:t> </a:t>
            </a:r>
            <a:r>
              <a:rPr lang="fr-FR" sz="3200" dirty="0" err="1" smtClean="0"/>
              <a:t>is</a:t>
            </a:r>
            <a:r>
              <a:rPr lang="fr-FR" sz="3200" dirty="0" smtClean="0"/>
              <a:t> a </a:t>
            </a:r>
            <a:r>
              <a:rPr lang="fr-FR" sz="3200" dirty="0" err="1" smtClean="0"/>
              <a:t>complex</a:t>
            </a:r>
            <a:r>
              <a:rPr lang="fr-FR" sz="3200" dirty="0" smtClean="0"/>
              <a:t> body </a:t>
            </a:r>
            <a:r>
              <a:rPr lang="fr-FR" sz="3200" dirty="0" err="1" smtClean="0"/>
              <a:t>where</a:t>
            </a:r>
            <a:r>
              <a:rPr lang="fr-FR" sz="3200" dirty="0" smtClean="0"/>
              <a:t> </a:t>
            </a:r>
            <a:r>
              <a:rPr lang="fr-FR" sz="3200" dirty="0" err="1" smtClean="0"/>
              <a:t>waves</a:t>
            </a:r>
            <a:r>
              <a:rPr lang="fr-FR" sz="3200" dirty="0" smtClean="0"/>
              <a:t> </a:t>
            </a:r>
            <a:r>
              <a:rPr lang="fr-FR" sz="3200" dirty="0" err="1" smtClean="0"/>
              <a:t>interact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matter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# illuminations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fr-FR" sz="32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fr-FR" sz="3200" dirty="0" smtClean="0"/>
              <a:t>Propagation in the </a:t>
            </a:r>
            <a:r>
              <a:rPr lang="fr-FR" sz="3200" dirty="0" err="1"/>
              <a:t>c</a:t>
            </a:r>
            <a:r>
              <a:rPr lang="fr-FR" sz="3200" dirty="0" err="1" smtClean="0"/>
              <a:t>rust</a:t>
            </a:r>
            <a:r>
              <a:rPr lang="fr-FR" sz="3200" dirty="0" smtClean="0"/>
              <a:t> </a:t>
            </a:r>
            <a:r>
              <a:rPr lang="fr-FR" sz="3200" dirty="0" err="1" smtClean="0"/>
              <a:t>may</a:t>
            </a:r>
            <a:r>
              <a:rPr lang="fr-FR" sz="3200" dirty="0" smtClean="0"/>
              <a:t> go </a:t>
            </a:r>
            <a:r>
              <a:rPr lang="fr-FR" sz="3200" dirty="0" err="1" smtClean="0"/>
              <a:t>beyond</a:t>
            </a:r>
            <a:r>
              <a:rPr lang="fr-FR" sz="3200" dirty="0" smtClean="0"/>
              <a:t> simple partial </a:t>
            </a:r>
            <a:r>
              <a:rPr lang="fr-FR" sz="3200" dirty="0" err="1" smtClean="0"/>
              <a:t>differential</a:t>
            </a:r>
            <a:r>
              <a:rPr lang="fr-FR" sz="3200" dirty="0" smtClean="0"/>
              <a:t> </a:t>
            </a:r>
            <a:r>
              <a:rPr lang="fr-FR" sz="3200" dirty="0" err="1" smtClean="0"/>
              <a:t>equation</a:t>
            </a:r>
            <a:r>
              <a:rPr lang="fr-FR" sz="3200" dirty="0" smtClean="0"/>
              <a:t> </a:t>
            </a:r>
            <a:r>
              <a:rPr lang="fr-FR" sz="3200" dirty="0" err="1" smtClean="0"/>
              <a:t>modeling</a:t>
            </a:r>
            <a:r>
              <a:rPr lang="fr-FR" sz="3200" dirty="0" smtClean="0"/>
              <a:t>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fr-FR" sz="32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fr-FR" sz="3200" dirty="0" err="1" smtClean="0"/>
              <a:t>Kinematic</a:t>
            </a:r>
            <a:r>
              <a:rPr lang="fr-FR" sz="3200" dirty="0" smtClean="0"/>
              <a:t> observables: </a:t>
            </a:r>
            <a:r>
              <a:rPr lang="fr-FR" sz="3200" dirty="0" err="1" smtClean="0"/>
              <a:t>robust</a:t>
            </a:r>
            <a:r>
              <a:rPr lang="fr-FR" sz="3200" dirty="0" smtClean="0"/>
              <a:t> </a:t>
            </a:r>
            <a:r>
              <a:rPr lang="fr-FR" sz="3200" dirty="0" err="1" smtClean="0"/>
              <a:t>measurements</a:t>
            </a:r>
            <a:r>
              <a:rPr lang="fr-FR" sz="3200" dirty="0" smtClean="0"/>
              <a:t> </a:t>
            </a:r>
            <a:r>
              <a:rPr lang="fr-FR" sz="3200" dirty="0" smtClean="0">
                <a:solidFill>
                  <a:srgbClr val="FF0000"/>
                </a:solidFill>
              </a:rPr>
              <a:t>(</a:t>
            </a:r>
            <a:r>
              <a:rPr lang="fr-FR" sz="3200" dirty="0" err="1" smtClean="0">
                <a:solidFill>
                  <a:srgbClr val="FF0000"/>
                </a:solidFill>
              </a:rPr>
              <a:t>improved</a:t>
            </a:r>
            <a:r>
              <a:rPr lang="fr-FR" sz="3200" dirty="0" smtClean="0">
                <a:solidFill>
                  <a:srgbClr val="FF0000"/>
                </a:solidFill>
              </a:rPr>
              <a:t> </a:t>
            </a:r>
            <a:r>
              <a:rPr lang="fr-FR" sz="3200" dirty="0" err="1" smtClean="0">
                <a:solidFill>
                  <a:srgbClr val="FF0000"/>
                </a:solidFill>
              </a:rPr>
              <a:t>quality</a:t>
            </a:r>
            <a:r>
              <a:rPr lang="fr-FR" sz="3200" dirty="0" smtClean="0">
                <a:solidFill>
                  <a:srgbClr val="FF0000"/>
                </a:solidFill>
              </a:rPr>
              <a:t>, </a:t>
            </a:r>
            <a:r>
              <a:rPr lang="fr-FR" sz="3200" dirty="0" err="1" smtClean="0">
                <a:solidFill>
                  <a:srgbClr val="FF0000"/>
                </a:solidFill>
              </a:rPr>
              <a:t>thanks</a:t>
            </a:r>
            <a:r>
              <a:rPr lang="fr-FR" sz="3200" dirty="0" smtClean="0">
                <a:solidFill>
                  <a:srgbClr val="FF0000"/>
                </a:solidFill>
              </a:rPr>
              <a:t> to </a:t>
            </a:r>
            <a:r>
              <a:rPr lang="fr-FR" sz="3200" dirty="0" err="1" smtClean="0">
                <a:solidFill>
                  <a:srgbClr val="FF0000"/>
                </a:solidFill>
              </a:rPr>
              <a:t>multiscale</a:t>
            </a:r>
            <a:r>
              <a:rPr lang="fr-FR" sz="3200" dirty="0" smtClean="0">
                <a:solidFill>
                  <a:srgbClr val="FF0000"/>
                </a:solidFill>
              </a:rPr>
              <a:t> </a:t>
            </a:r>
            <a:r>
              <a:rPr lang="fr-FR" sz="3200" dirty="0" err="1" smtClean="0">
                <a:solidFill>
                  <a:srgbClr val="FF0000"/>
                </a:solidFill>
              </a:rPr>
              <a:t>arrays</a:t>
            </a:r>
            <a:r>
              <a:rPr lang="fr-FR" sz="3200" dirty="0" smtClean="0">
                <a:solidFill>
                  <a:srgbClr val="FF0000"/>
                </a:solidFill>
              </a:rPr>
              <a:t>!)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fr-FR" sz="32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fr-FR" sz="3200" dirty="0" err="1" smtClean="0"/>
              <a:t>Zeroth-order</a:t>
            </a:r>
            <a:r>
              <a:rPr lang="fr-FR" sz="3200" dirty="0" smtClean="0"/>
              <a:t> </a:t>
            </a:r>
            <a:r>
              <a:rPr lang="fr-FR" sz="3200" dirty="0" err="1" smtClean="0"/>
              <a:t>robust</a:t>
            </a:r>
            <a:r>
              <a:rPr lang="fr-FR" sz="3200" dirty="0" smtClean="0"/>
              <a:t> </a:t>
            </a:r>
            <a:r>
              <a:rPr lang="fr-FR" sz="3200" dirty="0" err="1" smtClean="0"/>
              <a:t>physics</a:t>
            </a:r>
            <a:r>
              <a:rPr lang="fr-FR" sz="3200" dirty="0" smtClean="0"/>
              <a:t> </a:t>
            </a:r>
            <a:r>
              <a:rPr lang="fr-FR" sz="3200" dirty="0" smtClean="0"/>
              <a:t>(</a:t>
            </a:r>
            <a:r>
              <a:rPr lang="fr-FR" sz="3200" dirty="0" err="1" smtClean="0"/>
              <a:t>accurate</a:t>
            </a:r>
            <a:r>
              <a:rPr lang="fr-FR" sz="3200" dirty="0" smtClean="0"/>
              <a:t> </a:t>
            </a:r>
            <a:r>
              <a:rPr lang="fr-FR" sz="3200" dirty="0" err="1" smtClean="0"/>
              <a:t>modeling</a:t>
            </a:r>
            <a:r>
              <a:rPr lang="fr-FR" sz="3200" dirty="0" smtClean="0"/>
              <a:t> of </a:t>
            </a:r>
            <a:r>
              <a:rPr lang="fr-FR" sz="3200" dirty="0" err="1" smtClean="0"/>
              <a:t>rather</a:t>
            </a:r>
            <a:r>
              <a:rPr lang="fr-FR" sz="3200" dirty="0" smtClean="0"/>
              <a:t> </a:t>
            </a:r>
            <a:r>
              <a:rPr lang="fr-FR" sz="3200" dirty="0" smtClean="0"/>
              <a:t>stable </a:t>
            </a:r>
            <a:r>
              <a:rPr lang="fr-FR" sz="3200" dirty="0" err="1" smtClean="0"/>
              <a:t>wave</a:t>
            </a:r>
            <a:r>
              <a:rPr lang="fr-FR" sz="3200" dirty="0" smtClean="0"/>
              <a:t> </a:t>
            </a:r>
            <a:r>
              <a:rPr lang="fr-FR" sz="3200" dirty="0" smtClean="0"/>
              <a:t>propagation </a:t>
            </a:r>
            <a:r>
              <a:rPr lang="fr-FR" sz="3200" dirty="0" err="1" smtClean="0"/>
              <a:t>quantities</a:t>
            </a:r>
            <a:r>
              <a:rPr lang="fr-FR" sz="3200" dirty="0" smtClean="0"/>
              <a:t>)</a:t>
            </a:r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678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Take-away message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53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82634" y="432555"/>
            <a:ext cx="8810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fr-FR" sz="3600" dirty="0" smtClean="0"/>
              <a:t>Room for </a:t>
            </a:r>
            <a:r>
              <a:rPr lang="fr-FR" sz="3600" dirty="0" err="1" smtClean="0"/>
              <a:t>progress</a:t>
            </a:r>
            <a:r>
              <a:rPr lang="fr-FR" sz="3600" dirty="0" smtClean="0"/>
              <a:t> in </a:t>
            </a:r>
            <a:r>
              <a:rPr lang="fr-FR" sz="3600" dirty="0" err="1" smtClean="0"/>
              <a:t>kinematic</a:t>
            </a:r>
            <a:r>
              <a:rPr lang="fr-FR" sz="3600" dirty="0" smtClean="0"/>
              <a:t> </a:t>
            </a:r>
            <a:r>
              <a:rPr lang="fr-FR" sz="3600" dirty="0" err="1" smtClean="0"/>
              <a:t>tomography</a:t>
            </a:r>
            <a:r>
              <a:rPr lang="fr-FR" sz="3600" dirty="0" smtClean="0"/>
              <a:t> (</a:t>
            </a:r>
            <a:r>
              <a:rPr lang="fr-FR" sz="3600" dirty="0" smtClean="0">
                <a:solidFill>
                  <a:srgbClr val="00B0F0"/>
                </a:solidFill>
              </a:rPr>
              <a:t>times</a:t>
            </a:r>
            <a:r>
              <a:rPr lang="fr-FR" sz="3600" dirty="0" smtClean="0"/>
              <a:t>, </a:t>
            </a:r>
            <a:r>
              <a:rPr lang="fr-FR" sz="3600" dirty="0" smtClean="0">
                <a:solidFill>
                  <a:srgbClr val="00B050"/>
                </a:solidFill>
              </a:rPr>
              <a:t>angles</a:t>
            </a:r>
            <a:r>
              <a:rPr lang="fr-FR" sz="3600" dirty="0" smtClean="0"/>
              <a:t>, </a:t>
            </a:r>
            <a:r>
              <a:rPr lang="fr-FR" sz="3600" i="1" dirty="0" smtClean="0"/>
              <a:t>time </a:t>
            </a:r>
            <a:r>
              <a:rPr lang="fr-FR" sz="3600" i="1" dirty="0" err="1" smtClean="0"/>
              <a:t>curvature</a:t>
            </a:r>
            <a:r>
              <a:rPr lang="fr-FR" sz="3600" dirty="0" smtClean="0"/>
              <a:t>)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fr-FR" sz="36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fr-FR" sz="3600" dirty="0" smtClean="0"/>
              <a:t>Dense </a:t>
            </a:r>
            <a:r>
              <a:rPr lang="fr-FR" sz="3600" dirty="0" err="1" smtClean="0"/>
              <a:t>arrays</a:t>
            </a:r>
            <a:r>
              <a:rPr lang="fr-FR" sz="3600" dirty="0" smtClean="0"/>
              <a:t>: </a:t>
            </a:r>
            <a:r>
              <a:rPr lang="fr-FR" sz="3600" dirty="0" smtClean="0">
                <a:solidFill>
                  <a:srgbClr val="FF0000"/>
                </a:solidFill>
              </a:rPr>
              <a:t>new </a:t>
            </a:r>
            <a:r>
              <a:rPr lang="fr-FR" sz="3600" dirty="0" err="1" smtClean="0">
                <a:solidFill>
                  <a:srgbClr val="FF0000"/>
                </a:solidFill>
              </a:rPr>
              <a:t>imaging</a:t>
            </a:r>
            <a:r>
              <a:rPr lang="fr-FR" sz="3600" dirty="0" smtClean="0">
                <a:solidFill>
                  <a:srgbClr val="FF0000"/>
                </a:solidFill>
              </a:rPr>
              <a:t> </a:t>
            </a:r>
            <a:r>
              <a:rPr lang="fr-FR" sz="3600" dirty="0" err="1" smtClean="0"/>
              <a:t>approaches</a:t>
            </a:r>
            <a:r>
              <a:rPr lang="fr-FR" sz="3600" dirty="0" smtClean="0"/>
              <a:t> (time reversal concept of </a:t>
            </a:r>
            <a:r>
              <a:rPr lang="fr-FR" sz="3600" dirty="0" err="1" smtClean="0"/>
              <a:t>Claerbout</a:t>
            </a:r>
            <a:r>
              <a:rPr lang="fr-FR" sz="3600" dirty="0" smtClean="0"/>
              <a:t>)!</a:t>
            </a:r>
            <a:endParaRPr lang="fr-FR" sz="3600" dirty="0"/>
          </a:p>
          <a:p>
            <a:pPr marL="571500" indent="-571500">
              <a:buFont typeface="Wingdings" panose="05000000000000000000" pitchFamily="2" charset="2"/>
              <a:buChar char="v"/>
            </a:pPr>
            <a:endParaRPr lang="fr-FR" sz="3600" dirty="0" smtClean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fr-FR" sz="3600" dirty="0" err="1" smtClean="0"/>
              <a:t>Mitigating</a:t>
            </a:r>
            <a:r>
              <a:rPr lang="fr-FR" sz="3600" dirty="0" smtClean="0"/>
              <a:t> the </a:t>
            </a:r>
            <a:r>
              <a:rPr lang="fr-FR" sz="3600" dirty="0" err="1" smtClean="0"/>
              <a:t>curse</a:t>
            </a:r>
            <a:r>
              <a:rPr lang="fr-FR" sz="3600" dirty="0" smtClean="0"/>
              <a:t> of computer </a:t>
            </a:r>
            <a:r>
              <a:rPr lang="fr-FR" sz="3600" dirty="0" err="1" smtClean="0"/>
              <a:t>resources</a:t>
            </a:r>
            <a:r>
              <a:rPr lang="fr-FR" sz="3600" dirty="0"/>
              <a:t> </a:t>
            </a:r>
            <a:r>
              <a:rPr lang="fr-FR" sz="3600" dirty="0" err="1" smtClean="0"/>
              <a:t>opening</a:t>
            </a:r>
            <a:r>
              <a:rPr lang="fr-FR" sz="3600" dirty="0" smtClean="0"/>
              <a:t> the road to UQ ….</a:t>
            </a:r>
            <a:endParaRPr lang="fr-FR" sz="3600" dirty="0"/>
          </a:p>
        </p:txBody>
      </p:sp>
      <p:sp>
        <p:nvSpPr>
          <p:cNvPr id="2" name="ZoneTexte 1"/>
          <p:cNvSpPr txBox="1"/>
          <p:nvPr/>
        </p:nvSpPr>
        <p:spPr>
          <a:xfrm>
            <a:off x="465975" y="4924287"/>
            <a:ext cx="8212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For </a:t>
            </a:r>
            <a:r>
              <a:rPr lang="fr-FR" sz="2400" dirty="0" err="1" smtClean="0"/>
              <a:t>kinematic</a:t>
            </a:r>
            <a:r>
              <a:rPr lang="fr-FR" sz="2400" dirty="0" smtClean="0"/>
              <a:t> </a:t>
            </a:r>
            <a:r>
              <a:rPr lang="fr-FR" sz="2400" dirty="0" err="1" smtClean="0"/>
              <a:t>tomography</a:t>
            </a:r>
            <a:r>
              <a:rPr lang="fr-FR" sz="2400" dirty="0" smtClean="0"/>
              <a:t>, </a:t>
            </a:r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should</a:t>
            </a:r>
            <a:r>
              <a:rPr lang="fr-FR" sz="2400" dirty="0" smtClean="0"/>
              <a:t> </a:t>
            </a:r>
            <a:r>
              <a:rPr lang="fr-FR" sz="2400" dirty="0" err="1" smtClean="0"/>
              <a:t>proceed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the </a:t>
            </a:r>
            <a:r>
              <a:rPr lang="fr-FR" sz="2400" dirty="0" err="1" smtClean="0"/>
              <a:t>same</a:t>
            </a:r>
            <a:r>
              <a:rPr lang="fr-FR" sz="2400" dirty="0" smtClean="0"/>
              <a:t> effort </a:t>
            </a:r>
            <a:r>
              <a:rPr lang="fr-FR" sz="2400" dirty="0" err="1" smtClean="0"/>
              <a:t>than</a:t>
            </a:r>
            <a:r>
              <a:rPr lang="fr-FR" sz="2400" dirty="0" smtClean="0"/>
              <a:t> the one </a:t>
            </a:r>
            <a:r>
              <a:rPr lang="fr-FR" sz="2400" dirty="0" err="1" smtClean="0"/>
              <a:t>devoted</a:t>
            </a:r>
            <a:r>
              <a:rPr lang="fr-FR" sz="2400" dirty="0" smtClean="0"/>
              <a:t> to FWI </a:t>
            </a:r>
            <a:r>
              <a:rPr lang="fr-FR" sz="2400" dirty="0" err="1" smtClean="0"/>
              <a:t>since</a:t>
            </a:r>
            <a:r>
              <a:rPr lang="fr-FR" sz="2400" dirty="0" smtClean="0"/>
              <a:t> the </a:t>
            </a:r>
            <a:r>
              <a:rPr lang="fr-FR" sz="2400" dirty="0" err="1" smtClean="0"/>
              <a:t>beginning</a:t>
            </a:r>
            <a:r>
              <a:rPr lang="fr-FR" sz="2400" dirty="0" smtClean="0"/>
              <a:t> of </a:t>
            </a:r>
            <a:r>
              <a:rPr lang="fr-FR" sz="2400" dirty="0" err="1" smtClean="0"/>
              <a:t>this</a:t>
            </a:r>
            <a:r>
              <a:rPr lang="fr-FR" sz="2400" dirty="0" smtClean="0"/>
              <a:t> </a:t>
            </a:r>
            <a:r>
              <a:rPr lang="fr-FR" sz="2400" dirty="0" err="1" smtClean="0"/>
              <a:t>century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3651595" y="5773520"/>
            <a:ext cx="53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help FWI to the right </a:t>
            </a:r>
            <a:r>
              <a:rPr lang="fr-FR" dirty="0" err="1" smtClean="0"/>
              <a:t>path</a:t>
            </a:r>
            <a:r>
              <a:rPr lang="fr-FR" dirty="0" smtClean="0"/>
              <a:t> of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especially</a:t>
            </a:r>
            <a:r>
              <a:rPr lang="fr-FR" dirty="0" smtClean="0"/>
              <a:t> for multiple </a:t>
            </a:r>
            <a:r>
              <a:rPr lang="fr-FR" dirty="0" err="1" smtClean="0"/>
              <a:t>parameters</a:t>
            </a:r>
            <a:r>
              <a:rPr lang="fr-FR" dirty="0" smtClean="0"/>
              <a:t>): </a:t>
            </a:r>
            <a:r>
              <a:rPr lang="fr-FR" dirty="0" err="1" smtClean="0"/>
              <a:t>another</a:t>
            </a:r>
            <a:r>
              <a:rPr lang="fr-FR" dirty="0" smtClean="0"/>
              <a:t> story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83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chance for next generation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54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82634" y="695523"/>
            <a:ext cx="6528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fr-FR" sz="3600" dirty="0" smtClean="0"/>
              <a:t>Massive data</a:t>
            </a:r>
            <a:endParaRPr lang="fr-FR" sz="36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fr-FR" sz="3600" dirty="0" smtClean="0"/>
              <a:t>Computer </a:t>
            </a:r>
            <a:r>
              <a:rPr lang="fr-FR" sz="3600" dirty="0" err="1" smtClean="0"/>
              <a:t>resources</a:t>
            </a:r>
            <a:endParaRPr lang="fr-FR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3708956" y="1846962"/>
            <a:ext cx="52250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r>
              <a:rPr lang="fr-FR" sz="2400" dirty="0" smtClean="0"/>
              <a:t>Smart (and </a:t>
            </a:r>
            <a:r>
              <a:rPr lang="fr-FR" sz="2400" dirty="0" err="1" smtClean="0"/>
              <a:t>well-trained</a:t>
            </a:r>
            <a:r>
              <a:rPr lang="fr-FR" sz="2400" dirty="0" smtClean="0"/>
              <a:t>) people for </a:t>
            </a:r>
            <a:r>
              <a:rPr lang="fr-FR" sz="2400" dirty="0" err="1" smtClean="0"/>
              <a:t>mastering</a:t>
            </a:r>
            <a:r>
              <a:rPr lang="fr-FR" sz="2400" dirty="0" smtClean="0"/>
              <a:t> </a:t>
            </a:r>
            <a:r>
              <a:rPr lang="fr-FR" sz="2400" dirty="0" err="1" smtClean="0"/>
              <a:t>these</a:t>
            </a:r>
            <a:r>
              <a:rPr lang="fr-FR" sz="2400" dirty="0" smtClean="0"/>
              <a:t> data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sophisticated</a:t>
            </a:r>
            <a:r>
              <a:rPr lang="fr-FR" sz="2400" dirty="0" smtClean="0"/>
              <a:t> and efficient </a:t>
            </a:r>
            <a:r>
              <a:rPr lang="fr-FR" sz="2400" dirty="0" err="1" smtClean="0"/>
              <a:t>approaches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 smtClean="0"/>
              <a:t>For </a:t>
            </a:r>
            <a:r>
              <a:rPr lang="fr-FR" sz="2400" dirty="0" err="1" smtClean="0"/>
              <a:t>better</a:t>
            </a:r>
            <a:r>
              <a:rPr lang="fr-FR" sz="2400" dirty="0" smtClean="0"/>
              <a:t> </a:t>
            </a:r>
            <a:r>
              <a:rPr lang="fr-FR" sz="2400" dirty="0" err="1" smtClean="0"/>
              <a:t>knowledge</a:t>
            </a:r>
            <a:r>
              <a:rPr lang="fr-FR" sz="2400" dirty="0" smtClean="0"/>
              <a:t> of the </a:t>
            </a:r>
            <a:r>
              <a:rPr lang="fr-FR" sz="2400" dirty="0" err="1" smtClean="0"/>
              <a:t>shallow</a:t>
            </a:r>
            <a:r>
              <a:rPr lang="fr-FR" sz="2400" dirty="0" smtClean="0"/>
              <a:t> </a:t>
            </a:r>
            <a:r>
              <a:rPr lang="fr-FR" sz="2400" dirty="0" err="1" smtClean="0"/>
              <a:t>crust</a:t>
            </a:r>
            <a:r>
              <a:rPr lang="fr-FR" sz="2400" dirty="0" smtClean="0"/>
              <a:t> of the </a:t>
            </a:r>
            <a:r>
              <a:rPr lang="fr-FR" sz="2400" dirty="0" err="1" smtClean="0"/>
              <a:t>Earth</a:t>
            </a:r>
            <a:r>
              <a:rPr lang="fr-FR" sz="2400" dirty="0" smtClean="0"/>
              <a:t> (</a:t>
            </a:r>
            <a:r>
              <a:rPr lang="fr-FR" sz="2400" dirty="0" err="1" smtClean="0"/>
              <a:t>needed</a:t>
            </a:r>
            <a:r>
              <a:rPr lang="fr-FR" sz="2400" dirty="0" smtClean="0"/>
              <a:t> for </a:t>
            </a:r>
            <a:r>
              <a:rPr lang="fr-FR" sz="2400" dirty="0" err="1" smtClean="0"/>
              <a:t>our</a:t>
            </a:r>
            <a:r>
              <a:rPr lang="fr-FR" sz="2400" dirty="0" smtClean="0"/>
              <a:t> modern society)</a:t>
            </a:r>
          </a:p>
          <a:p>
            <a:endParaRPr lang="fr-FR" sz="2400" dirty="0"/>
          </a:p>
          <a:p>
            <a:r>
              <a:rPr lang="fr-FR" sz="2400" dirty="0" err="1" smtClean="0"/>
              <a:t>Subsurface</a:t>
            </a:r>
            <a:r>
              <a:rPr lang="fr-FR" sz="2400" dirty="0" smtClean="0"/>
              <a:t> </a:t>
            </a:r>
            <a:r>
              <a:rPr lang="fr-FR" sz="2400" dirty="0" err="1" smtClean="0"/>
              <a:t>should</a:t>
            </a:r>
            <a:r>
              <a:rPr lang="fr-FR" sz="2400" dirty="0" smtClean="0"/>
              <a:t> not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our</a:t>
            </a:r>
            <a:r>
              <a:rPr lang="fr-FR" sz="2400" dirty="0" smtClean="0"/>
              <a:t> </a:t>
            </a:r>
            <a:r>
              <a:rPr lang="fr-FR" sz="2400" dirty="0" err="1" smtClean="0"/>
              <a:t>garbage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… but the unique place for </a:t>
            </a:r>
            <a:r>
              <a:rPr lang="fr-FR" sz="2400" dirty="0" err="1" smtClean="0"/>
              <a:t>resilient</a:t>
            </a:r>
            <a:r>
              <a:rPr lang="fr-FR" sz="2400" dirty="0" smtClean="0"/>
              <a:t> </a:t>
            </a:r>
            <a:r>
              <a:rPr lang="fr-FR" sz="2400" dirty="0" err="1" smtClean="0"/>
              <a:t>storage</a:t>
            </a:r>
            <a:r>
              <a:rPr lang="fr-FR" sz="2400" dirty="0" smtClean="0"/>
              <a:t>!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1052706" y="1788021"/>
            <a:ext cx="206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How </a:t>
            </a:r>
            <a:r>
              <a:rPr lang="fr-FR" dirty="0" err="1" smtClean="0"/>
              <a:t>lucky</a:t>
            </a:r>
            <a:r>
              <a:rPr lang="fr-FR" dirty="0" smtClean="0"/>
              <a:t> are </a:t>
            </a:r>
            <a:r>
              <a:rPr lang="fr-FR" dirty="0" err="1" smtClean="0"/>
              <a:t>you</a:t>
            </a:r>
            <a:r>
              <a:rPr lang="fr-FR" dirty="0" smtClean="0"/>
              <a:t>?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32" y="2163709"/>
            <a:ext cx="2608032" cy="385676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086" y="3413936"/>
            <a:ext cx="1644588" cy="160573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96479" y="6031269"/>
            <a:ext cx="276957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How responsable </a:t>
            </a:r>
            <a:r>
              <a:rPr lang="fr-FR" dirty="0" err="1" smtClean="0"/>
              <a:t>you</a:t>
            </a:r>
            <a:r>
              <a:rPr lang="fr-FR" dirty="0" smtClean="0"/>
              <a:t> are!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04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0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5191651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 …</a:t>
                </a: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678947" y="3662043"/>
            <a:ext cx="4011854" cy="1338828"/>
          </a:xfrm>
          <a:prstGeom prst="rect">
            <a:avLst/>
          </a:prstGeom>
          <a:noFill/>
          <a:effectLst>
            <a:glow>
              <a:schemeClr val="accent5">
                <a:satMod val="175000"/>
                <a:alpha val="40000"/>
              </a:schemeClr>
            </a:glow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fr-FR" sz="4050" dirty="0" err="1">
                <a:latin typeface="Brush Script MT" pitchFamily="66" charset="0"/>
              </a:rPr>
              <a:t>Thank</a:t>
            </a:r>
            <a:r>
              <a:rPr lang="fr-FR" sz="4050" dirty="0">
                <a:latin typeface="Brush Script MT" pitchFamily="66" charset="0"/>
              </a:rPr>
              <a:t> </a:t>
            </a:r>
            <a:r>
              <a:rPr lang="fr-FR" sz="4050" dirty="0" err="1">
                <a:latin typeface="Brush Script MT" pitchFamily="66" charset="0"/>
              </a:rPr>
              <a:t>you</a:t>
            </a:r>
            <a:r>
              <a:rPr lang="fr-FR" sz="4050" dirty="0">
                <a:latin typeface="Brush Script MT" pitchFamily="66" charset="0"/>
              </a:rPr>
              <a:t> </a:t>
            </a:r>
            <a:r>
              <a:rPr lang="fr-FR" sz="4050" dirty="0" err="1">
                <a:latin typeface="Brush Script MT" pitchFamily="66" charset="0"/>
              </a:rPr>
              <a:t>very</a:t>
            </a:r>
            <a:r>
              <a:rPr lang="fr-FR" sz="4050" dirty="0">
                <a:latin typeface="Brush Script MT" pitchFamily="66" charset="0"/>
              </a:rPr>
              <a:t> </a:t>
            </a:r>
            <a:r>
              <a:rPr lang="fr-FR" sz="4050" dirty="0" err="1" smtClean="0">
                <a:latin typeface="Brush Script MT" pitchFamily="66" charset="0"/>
              </a:rPr>
              <a:t>much</a:t>
            </a:r>
            <a:endParaRPr lang="fr-FR" sz="4050" dirty="0" smtClean="0">
              <a:latin typeface="Brush Script MT" pitchFamily="66" charset="0"/>
            </a:endParaRPr>
          </a:p>
          <a:p>
            <a:r>
              <a:rPr lang="fr-FR" sz="4050" dirty="0" smtClean="0">
                <a:latin typeface="Brush Script MT" pitchFamily="66" charset="0"/>
              </a:rPr>
              <a:t>For </a:t>
            </a:r>
            <a:r>
              <a:rPr lang="fr-FR" sz="4050" dirty="0" err="1" smtClean="0">
                <a:latin typeface="Brush Script MT" pitchFamily="66" charset="0"/>
              </a:rPr>
              <a:t>your</a:t>
            </a:r>
            <a:r>
              <a:rPr lang="fr-FR" sz="4050" dirty="0" smtClean="0">
                <a:latin typeface="Brush Script MT" pitchFamily="66" charset="0"/>
              </a:rPr>
              <a:t> attention</a:t>
            </a:r>
            <a:endParaRPr lang="fr-FR" sz="4050" dirty="0">
              <a:latin typeface="Brush Script MT" pitchFamily="66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269" y="643257"/>
            <a:ext cx="1685926" cy="165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AutoShape 4" descr="RÃ©sultat de recherche d'images pour &quot;portrait of leonhard euler&quot;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1457563" y="4363402"/>
            <a:ext cx="1028462" cy="110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55</a:t>
            </a:fld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04" y="2216885"/>
            <a:ext cx="4530970" cy="97299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16681" y="496653"/>
            <a:ext cx="69327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Many thanks for </a:t>
            </a:r>
            <a:r>
              <a:rPr lang="en-US" sz="2000" dirty="0" smtClean="0"/>
              <a:t>this masterclass initiative </a:t>
            </a:r>
            <a:r>
              <a:rPr lang="en-US" sz="2000" dirty="0"/>
              <a:t>giving me the opportunity to draw potential research topics on kinematic attributes  </a:t>
            </a:r>
            <a:r>
              <a:rPr lang="en-US" sz="2000" dirty="0" smtClean="0"/>
              <a:t>tomography without disregarding dynamic attributes inversion …</a:t>
            </a:r>
            <a:endParaRPr lang="en-US" sz="2000" dirty="0"/>
          </a:p>
          <a:p>
            <a:r>
              <a:rPr lang="en-US" sz="2000" dirty="0" smtClean="0"/>
              <a:t>Many </a:t>
            </a:r>
            <a:r>
              <a:rPr lang="en-US" sz="2000" dirty="0"/>
              <a:t>thanks to sponsors of the SEISCOPE </a:t>
            </a:r>
            <a:r>
              <a:rPr lang="en-US" sz="2000" dirty="0" smtClean="0"/>
              <a:t>consortium supporting FWI research,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1" y="3584282"/>
            <a:ext cx="3381026" cy="2251098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3981855" y="5223522"/>
            <a:ext cx="228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Questions?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32738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2381" y="0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FWI: the dream …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80294" y="1487419"/>
            <a:ext cx="33528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sz="135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56</a:t>
            </a:fld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3" name="Espace réservé du contenu 10"/>
          <p:cNvSpPr txBox="1">
            <a:spLocks/>
          </p:cNvSpPr>
          <p:nvPr/>
        </p:nvSpPr>
        <p:spPr>
          <a:xfrm>
            <a:off x="71500" y="2519246"/>
            <a:ext cx="8136904" cy="334762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smtClean="0"/>
              <a:t>The </a:t>
            </a:r>
            <a:r>
              <a:rPr lang="fr-FR" b="1" dirty="0" err="1" smtClean="0"/>
              <a:t>dream</a:t>
            </a:r>
            <a:r>
              <a:rPr lang="fr-FR" b="1" dirty="0" smtClean="0"/>
              <a:t>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Merging</a:t>
            </a:r>
            <a:r>
              <a:rPr lang="fr-FR" dirty="0" smtClean="0"/>
              <a:t> the </a:t>
            </a:r>
            <a:r>
              <a:rPr lang="fr-FR" dirty="0" err="1" smtClean="0"/>
              <a:t>velocity</a:t>
            </a:r>
            <a:r>
              <a:rPr lang="fr-FR" dirty="0" smtClean="0"/>
              <a:t>-model building and the migration </a:t>
            </a:r>
            <a:r>
              <a:rPr lang="fr-FR" dirty="0" err="1" smtClean="0"/>
              <a:t>into</a:t>
            </a:r>
            <a:r>
              <a:rPr lang="fr-FR" dirty="0" smtClean="0"/>
              <a:t> one </a:t>
            </a:r>
            <a:r>
              <a:rPr lang="fr-FR" dirty="0" err="1" smtClean="0"/>
              <a:t>integrated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considering</a:t>
            </a:r>
            <a:r>
              <a:rPr lang="fr-FR" dirty="0" smtClean="0"/>
              <a:t> full </a:t>
            </a:r>
            <a:r>
              <a:rPr lang="fr-FR" dirty="0" err="1" smtClean="0"/>
              <a:t>waveforms</a:t>
            </a:r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 of the </a:t>
            </a:r>
            <a:r>
              <a:rPr lang="fr-FR" dirty="0" err="1" smtClean="0"/>
              <a:t>wavenumber</a:t>
            </a:r>
            <a:r>
              <a:rPr lang="fr-FR" dirty="0" smtClean="0"/>
              <a:t> </a:t>
            </a:r>
            <a:r>
              <a:rPr lang="fr-FR" dirty="0" err="1" smtClean="0"/>
              <a:t>spectrum</a:t>
            </a:r>
            <a:r>
              <a:rPr lang="fr-FR" dirty="0" smtClean="0"/>
              <a:t> and </a:t>
            </a:r>
            <a:r>
              <a:rPr lang="fr-FR" dirty="0" err="1" smtClean="0"/>
              <a:t>filling</a:t>
            </a:r>
            <a:r>
              <a:rPr lang="fr-FR" dirty="0" smtClean="0"/>
              <a:t> the </a:t>
            </a:r>
            <a:r>
              <a:rPr lang="fr-FR" dirty="0" err="1" smtClean="0"/>
              <a:t>intermediate</a:t>
            </a:r>
            <a:r>
              <a:rPr lang="fr-FR" dirty="0" smtClean="0"/>
              <a:t> </a:t>
            </a:r>
            <a:r>
              <a:rPr lang="fr-FR" dirty="0" err="1" smtClean="0"/>
              <a:t>wavelength</a:t>
            </a:r>
            <a:r>
              <a:rPr lang="fr-FR" dirty="0" smtClean="0"/>
              <a:t> gap.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868145" y="585708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Tarantola</a:t>
            </a:r>
            <a:r>
              <a:rPr lang="fr-FR" dirty="0" smtClean="0"/>
              <a:t> (1984, 1987)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764704"/>
            <a:ext cx="4655663" cy="198424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0294" y="755674"/>
            <a:ext cx="4139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</a:rPr>
              <a:t>Broadband sources</a:t>
            </a:r>
          </a:p>
          <a:p>
            <a:r>
              <a:rPr lang="fr-FR" sz="3200" b="1" dirty="0" smtClean="0">
                <a:solidFill>
                  <a:srgbClr val="FF0000"/>
                </a:solidFill>
              </a:rPr>
              <a:t>Complete illumination</a:t>
            </a:r>
          </a:p>
          <a:p>
            <a:r>
              <a:rPr lang="fr-FR" sz="3200" b="1" dirty="0" smtClean="0">
                <a:solidFill>
                  <a:srgbClr val="FF0000"/>
                </a:solidFill>
              </a:rPr>
              <a:t>of </a:t>
            </a:r>
            <a:r>
              <a:rPr lang="fr-FR" sz="3200" b="1" dirty="0" err="1" smtClean="0">
                <a:solidFill>
                  <a:srgbClr val="FF0000"/>
                </a:solidFill>
              </a:rPr>
              <a:t>targets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7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Amplitude: essential contribution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57</a:t>
            </a:fld>
            <a:endParaRPr lang="fr-FR"/>
          </a:p>
        </p:txBody>
      </p:sp>
      <p:grpSp>
        <p:nvGrpSpPr>
          <p:cNvPr id="26" name="Groupe 25"/>
          <p:cNvGrpSpPr/>
          <p:nvPr/>
        </p:nvGrpSpPr>
        <p:grpSpPr>
          <a:xfrm>
            <a:off x="314072" y="341599"/>
            <a:ext cx="6384024" cy="2985170"/>
            <a:chOff x="112985" y="144430"/>
            <a:chExt cx="8950873" cy="5921408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888" y="858838"/>
              <a:ext cx="4314825" cy="520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5772152" y="5456238"/>
              <a:ext cx="3088816" cy="597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1 – 7 Hz of data!!</a:t>
              </a:r>
            </a:p>
          </p:txBody>
        </p:sp>
        <p:pic>
          <p:nvPicPr>
            <p:cNvPr id="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6" r="48439" b="9265"/>
            <a:stretch>
              <a:fillRect/>
            </a:stretch>
          </p:blipFill>
          <p:spPr bwMode="auto">
            <a:xfrm>
              <a:off x="174129" y="854074"/>
              <a:ext cx="4325938" cy="5205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 Box 6"/>
            <p:cNvSpPr txBox="1">
              <a:spLocks noChangeArrowheads="1"/>
            </p:cNvSpPr>
            <p:nvPr/>
          </p:nvSpPr>
          <p:spPr bwMode="auto">
            <a:xfrm>
              <a:off x="112985" y="5272245"/>
              <a:ext cx="2760787" cy="781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8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exact </a:t>
              </a:r>
              <a:r>
                <a:rPr lang="en-GB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model</a:t>
              </a:r>
              <a:endParaRPr lang="en-GB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131"/>
            <a:stretch>
              <a:fillRect/>
            </a:stretch>
          </p:blipFill>
          <p:spPr bwMode="auto">
            <a:xfrm>
              <a:off x="4745858" y="1325562"/>
              <a:ext cx="4318000" cy="473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4686301" y="854075"/>
              <a:ext cx="2160788" cy="597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i="1" dirty="0">
                  <a:solidFill>
                    <a:srgbClr val="FF0000"/>
                  </a:solidFill>
                  <a:latin typeface="Garamond" pitchFamily="18" charset="0"/>
                </a:rPr>
                <a:t>from </a:t>
              </a:r>
              <a:r>
                <a:rPr lang="en-US" sz="2000" b="1" i="1" dirty="0" err="1">
                  <a:solidFill>
                    <a:srgbClr val="FF0000"/>
                  </a:solidFill>
                  <a:latin typeface="Garamond" pitchFamily="18" charset="0"/>
                </a:rPr>
                <a:t>G.Pratt</a:t>
              </a:r>
              <a:endParaRPr lang="en-US" sz="2000" b="1" i="1" dirty="0">
                <a:solidFill>
                  <a:srgbClr val="FF0000"/>
                </a:solidFill>
                <a:latin typeface="Garamond" pitchFamily="18" charset="0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5443014" y="144430"/>
              <a:ext cx="2923687" cy="505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600" dirty="0">
                  <a:solidFill>
                    <a:srgbClr val="FF0000"/>
                  </a:solidFill>
                  <a:latin typeface="Arial" pitchFamily="34" charset="0"/>
                </a:rPr>
                <a:t>2D </a:t>
              </a:r>
              <a:r>
                <a:rPr lang="fr-FR" sz="1400" dirty="0" err="1">
                  <a:solidFill>
                    <a:srgbClr val="FF0000"/>
                  </a:solidFill>
                  <a:latin typeface="Arial" pitchFamily="34" charset="0"/>
                </a:rPr>
                <a:t>synthetic</a:t>
              </a:r>
              <a:r>
                <a:rPr lang="fr-FR" sz="1600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r>
                <a:rPr lang="fr-FR" sz="1600" dirty="0" err="1">
                  <a:solidFill>
                    <a:srgbClr val="FF0000"/>
                  </a:solidFill>
                  <a:latin typeface="Arial" pitchFamily="34" charset="0"/>
                </a:rPr>
                <a:t>example</a:t>
              </a:r>
              <a:r>
                <a:rPr lang="fr-FR" sz="1600" dirty="0">
                  <a:latin typeface="Arial" pitchFamily="34" charset="0"/>
                </a:rPr>
                <a:t> </a:t>
              </a: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647831" y="221660"/>
              <a:ext cx="3455987" cy="459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dirty="0" err="1">
                  <a:solidFill>
                    <a:srgbClr val="FF0000"/>
                  </a:solidFill>
                  <a:latin typeface="Arial" pitchFamily="34" charset="0"/>
                </a:rPr>
                <a:t>Low</a:t>
              </a:r>
              <a:r>
                <a:rPr lang="fr-FR" sz="1400" dirty="0">
                  <a:solidFill>
                    <a:srgbClr val="FF0000"/>
                  </a:solidFill>
                  <a:latin typeface="Arial" pitchFamily="34" charset="0"/>
                </a:rPr>
                <a:t> </a:t>
              </a:r>
              <a:r>
                <a:rPr lang="fr-FR" sz="1400" dirty="0" err="1">
                  <a:solidFill>
                    <a:srgbClr val="FF0000"/>
                  </a:solidFill>
                  <a:latin typeface="Arial" pitchFamily="34" charset="0"/>
                </a:rPr>
                <a:t>frequency</a:t>
              </a:r>
              <a:r>
                <a:rPr lang="fr-FR" sz="1400" dirty="0">
                  <a:solidFill>
                    <a:srgbClr val="FF0000"/>
                  </a:solidFill>
                  <a:latin typeface="Arial" pitchFamily="34" charset="0"/>
                </a:rPr>
                <a:t> information</a:t>
              </a:r>
            </a:p>
          </p:txBody>
        </p:sp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083" y="863625"/>
              <a:ext cx="950912" cy="1257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ZoneTexte 9"/>
          <p:cNvSpPr txBox="1"/>
          <p:nvPr/>
        </p:nvSpPr>
        <p:spPr>
          <a:xfrm>
            <a:off x="7131020" y="1293249"/>
            <a:ext cx="2012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FF0000"/>
                </a:solidFill>
              </a:rPr>
              <a:t>Benefit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from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waves</a:t>
            </a:r>
            <a:r>
              <a:rPr lang="fr-FR" sz="2400" dirty="0" smtClean="0">
                <a:solidFill>
                  <a:srgbClr val="FF0000"/>
                </a:solidFill>
              </a:rPr>
              <a:t>, </a:t>
            </a:r>
            <a:r>
              <a:rPr lang="fr-FR" sz="2400" dirty="0" err="1" smtClean="0">
                <a:solidFill>
                  <a:srgbClr val="FF0000"/>
                </a:solidFill>
              </a:rPr>
              <a:t>even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when</a:t>
            </a:r>
            <a:r>
              <a:rPr lang="fr-FR" sz="2400" dirty="0" smtClean="0">
                <a:solidFill>
                  <a:srgbClr val="FF0000"/>
                </a:solidFill>
              </a:rPr>
              <a:t> phases </a:t>
            </a:r>
            <a:r>
              <a:rPr lang="fr-FR" sz="2400" dirty="0" err="1" smtClean="0">
                <a:solidFill>
                  <a:srgbClr val="FF0000"/>
                </a:solidFill>
              </a:rPr>
              <a:t>interfere</a:t>
            </a:r>
            <a:endParaRPr lang="fr-FR" sz="2400" dirty="0">
              <a:solidFill>
                <a:srgbClr val="FF0000"/>
              </a:solidFill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479" y="4460580"/>
            <a:ext cx="3031334" cy="1388912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1143185" y="3538222"/>
            <a:ext cx="2279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3D real </a:t>
            </a:r>
            <a:r>
              <a:rPr lang="fr-FR" sz="2400" dirty="0" err="1" smtClean="0"/>
              <a:t>example</a:t>
            </a:r>
            <a:r>
              <a:rPr lang="fr-FR" sz="2400" dirty="0" smtClean="0"/>
              <a:t>:</a:t>
            </a:r>
          </a:p>
          <a:p>
            <a:r>
              <a:rPr lang="fr-FR" sz="2400" dirty="0" smtClean="0"/>
              <a:t> </a:t>
            </a:r>
            <a:r>
              <a:rPr lang="fr-FR" sz="2400" dirty="0" err="1" smtClean="0"/>
              <a:t>Valhall</a:t>
            </a:r>
            <a:r>
              <a:rPr lang="fr-FR" sz="2400" dirty="0" smtClean="0"/>
              <a:t> </a:t>
            </a:r>
            <a:r>
              <a:rPr lang="fr-FR" sz="2400" dirty="0" err="1" smtClean="0"/>
              <a:t>oil</a:t>
            </a:r>
            <a:r>
              <a:rPr lang="fr-FR" sz="2400" dirty="0" smtClean="0"/>
              <a:t> </a:t>
            </a:r>
            <a:r>
              <a:rPr lang="fr-FR" sz="2400" dirty="0" err="1" smtClean="0"/>
              <a:t>field</a:t>
            </a:r>
            <a:endParaRPr lang="fr-FR" sz="2400" dirty="0"/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347" y="3556444"/>
            <a:ext cx="3382101" cy="2617317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 rot="18147036">
            <a:off x="7053000" y="4832012"/>
            <a:ext cx="2544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/>
              <a:t>Operto</a:t>
            </a:r>
            <a:r>
              <a:rPr lang="fr-FR" sz="1600" dirty="0" smtClean="0"/>
              <a:t> et al. (2013,2015)</a:t>
            </a:r>
            <a:endParaRPr lang="fr-FR" sz="1600" dirty="0"/>
          </a:p>
        </p:txBody>
      </p:sp>
      <p:sp>
        <p:nvSpPr>
          <p:cNvPr id="40" name="ZoneTexte 39"/>
          <p:cNvSpPr txBox="1"/>
          <p:nvPr/>
        </p:nvSpPr>
        <p:spPr>
          <a:xfrm>
            <a:off x="314072" y="6004484"/>
            <a:ext cx="385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(Warner et al., 2008; </a:t>
            </a:r>
            <a:r>
              <a:rPr lang="fr-FR" sz="1600" dirty="0" err="1" smtClean="0"/>
              <a:t>Sirgue</a:t>
            </a:r>
            <a:r>
              <a:rPr lang="fr-FR" sz="1600" dirty="0" smtClean="0"/>
              <a:t> et al., 2010 …)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788444" y="558365"/>
            <a:ext cx="2160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Pratt &amp; </a:t>
            </a:r>
            <a:r>
              <a:rPr lang="fr-FR" sz="1600" dirty="0" err="1" smtClean="0"/>
              <a:t>Brenders</a:t>
            </a:r>
            <a:r>
              <a:rPr lang="fr-FR" sz="1600" dirty="0" smtClean="0"/>
              <a:t> (2004)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782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58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4035998" y="183829"/>
            <a:ext cx="132868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SKs</a:t>
            </a:r>
            <a:endParaRPr lang="fr-FR" sz="3200" dirty="0"/>
          </a:p>
        </p:txBody>
      </p:sp>
      <p:sp>
        <p:nvSpPr>
          <p:cNvPr id="6" name="Flèche gauche 5"/>
          <p:cNvSpPr/>
          <p:nvPr/>
        </p:nvSpPr>
        <p:spPr>
          <a:xfrm rot="19107935">
            <a:off x="3815862" y="1872762"/>
            <a:ext cx="905607" cy="31652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gauche 7"/>
          <p:cNvSpPr/>
          <p:nvPr/>
        </p:nvSpPr>
        <p:spPr>
          <a:xfrm rot="8032093">
            <a:off x="3831860" y="4070909"/>
            <a:ext cx="905607" cy="316523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gauche 8"/>
          <p:cNvSpPr/>
          <p:nvPr/>
        </p:nvSpPr>
        <p:spPr>
          <a:xfrm rot="8032093">
            <a:off x="5595744" y="4130624"/>
            <a:ext cx="294480" cy="229827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gauche 9"/>
          <p:cNvSpPr/>
          <p:nvPr/>
        </p:nvSpPr>
        <p:spPr>
          <a:xfrm rot="8234568">
            <a:off x="2447194" y="2847132"/>
            <a:ext cx="905607" cy="31652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521069" y="1371600"/>
            <a:ext cx="597877" cy="509954"/>
          </a:xfrm>
          <a:prstGeom prst="ellipse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0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Dense acquisition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59</a:t>
            </a:fld>
            <a:endParaRPr lang="fr-FR"/>
          </a:p>
        </p:txBody>
      </p:sp>
      <p:grpSp>
        <p:nvGrpSpPr>
          <p:cNvPr id="18" name="Groupe 17"/>
          <p:cNvGrpSpPr/>
          <p:nvPr/>
        </p:nvGrpSpPr>
        <p:grpSpPr>
          <a:xfrm>
            <a:off x="-1600" y="-3560"/>
            <a:ext cx="9146381" cy="409700"/>
            <a:chOff x="-6350" y="0"/>
            <a:chExt cx="12195175" cy="546266"/>
          </a:xfrm>
        </p:grpSpPr>
        <p:sp>
          <p:nvSpPr>
            <p:cNvPr id="19" name="Rectangle 18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22" name="Title 1"/>
              <p:cNvSpPr txBox="1">
                <a:spLocks/>
              </p:cNvSpPr>
              <p:nvPr/>
            </p:nvSpPr>
            <p:spPr>
              <a:xfrm>
                <a:off x="-1252715" y="0"/>
                <a:ext cx="9891551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err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Traveltime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tomography</a:t>
                </a:r>
                <a:r>
                  <a:rPr lang="en-GB" sz="2700" b="1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resolution!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21" name="Connecteur droit 20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ZoneTexte 6"/>
          <p:cNvSpPr txBox="1"/>
          <p:nvPr/>
        </p:nvSpPr>
        <p:spPr>
          <a:xfrm>
            <a:off x="4262168" y="2207046"/>
            <a:ext cx="4882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Picking </a:t>
            </a:r>
            <a:r>
              <a:rPr lang="fr-FR" sz="2400" dirty="0" err="1" smtClean="0"/>
              <a:t>strategy</a:t>
            </a:r>
            <a:r>
              <a:rPr lang="fr-FR" sz="2400" dirty="0" smtClean="0"/>
              <a:t>: </a:t>
            </a:r>
            <a:r>
              <a:rPr lang="fr-FR" sz="2400" dirty="0" err="1" smtClean="0"/>
              <a:t>manual</a:t>
            </a:r>
            <a:r>
              <a:rPr lang="fr-FR" sz="2400" dirty="0" smtClean="0"/>
              <a:t>, </a:t>
            </a:r>
            <a:r>
              <a:rPr lang="fr-FR" sz="2400" dirty="0" err="1" smtClean="0"/>
              <a:t>automatic</a:t>
            </a:r>
            <a:r>
              <a:rPr lang="fr-FR" sz="2400" dirty="0" smtClean="0"/>
              <a:t>?</a:t>
            </a:r>
          </a:p>
          <a:p>
            <a:endParaRPr lang="fr-FR" sz="2400" dirty="0" smtClean="0"/>
          </a:p>
          <a:p>
            <a:r>
              <a:rPr lang="fr-FR" sz="2400" dirty="0" err="1" smtClean="0"/>
              <a:t>Other</a:t>
            </a:r>
            <a:r>
              <a:rPr lang="fr-FR" sz="2400" dirty="0" smtClean="0"/>
              <a:t> </a:t>
            </a:r>
            <a:r>
              <a:rPr lang="fr-FR" sz="2400" dirty="0" err="1" smtClean="0"/>
              <a:t>kinematic</a:t>
            </a:r>
            <a:r>
              <a:rPr lang="fr-FR" sz="2400" dirty="0" smtClean="0"/>
              <a:t> observables:</a:t>
            </a:r>
          </a:p>
          <a:p>
            <a:r>
              <a:rPr lang="fr-FR" sz="2400" dirty="0" err="1" smtClean="0"/>
              <a:t>slowness</a:t>
            </a:r>
            <a:r>
              <a:rPr lang="fr-FR" sz="2400" dirty="0" smtClean="0"/>
              <a:t> and </a:t>
            </a:r>
            <a:r>
              <a:rPr lang="fr-FR" sz="2400" dirty="0" err="1" smtClean="0"/>
              <a:t>azimuth</a:t>
            </a:r>
            <a:r>
              <a:rPr lang="fr-FR" sz="2400" dirty="0" smtClean="0"/>
              <a:t> angles?</a:t>
            </a:r>
          </a:p>
          <a:p>
            <a:endParaRPr lang="fr-FR" sz="2400" dirty="0" smtClean="0"/>
          </a:p>
          <a:p>
            <a:r>
              <a:rPr lang="fr-FR" sz="2400" dirty="0" smtClean="0"/>
              <a:t>or more! </a:t>
            </a:r>
            <a:endParaRPr lang="fr-FR" sz="2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5" y="562337"/>
            <a:ext cx="3978440" cy="372822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143646" y="618357"/>
            <a:ext cx="4591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Alps</a:t>
            </a:r>
            <a:r>
              <a:rPr lang="fr-FR" dirty="0" smtClean="0"/>
              <a:t> </a:t>
            </a:r>
            <a:r>
              <a:rPr lang="fr-FR" dirty="0" err="1" smtClean="0"/>
              <a:t>Zone:Traveltime</a:t>
            </a:r>
            <a:r>
              <a:rPr lang="fr-FR" dirty="0" smtClean="0"/>
              <a:t> </a:t>
            </a:r>
            <a:r>
              <a:rPr lang="fr-FR" dirty="0" err="1" smtClean="0"/>
              <a:t>tomography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Seismic</a:t>
            </a:r>
            <a:r>
              <a:rPr lang="fr-FR" dirty="0" smtClean="0"/>
              <a:t> networks </a:t>
            </a:r>
            <a:r>
              <a:rPr lang="fr-FR" dirty="0" err="1" smtClean="0"/>
              <a:t>become</a:t>
            </a:r>
            <a:r>
              <a:rPr lang="fr-FR" dirty="0" smtClean="0"/>
              <a:t> </a:t>
            </a:r>
            <a:r>
              <a:rPr lang="fr-FR" dirty="0" err="1" smtClean="0"/>
              <a:t>denser</a:t>
            </a:r>
            <a:r>
              <a:rPr lang="fr-FR" dirty="0" smtClean="0"/>
              <a:t> and </a:t>
            </a:r>
            <a:r>
              <a:rPr lang="fr-FR" dirty="0" err="1" smtClean="0"/>
              <a:t>denser</a:t>
            </a:r>
            <a:r>
              <a:rPr lang="fr-FR" dirty="0"/>
              <a:t>!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5" y="4910379"/>
            <a:ext cx="5218771" cy="144597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771233" y="4461467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CIFALPS profile (CC’)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5706894" y="4701702"/>
            <a:ext cx="3190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am</a:t>
            </a:r>
            <a:r>
              <a:rPr lang="fr-FR" dirty="0" smtClean="0"/>
              <a:t> running </a:t>
            </a:r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90’s </a:t>
            </a:r>
            <a:r>
              <a:rPr lang="fr-FR" dirty="0" err="1" smtClean="0"/>
              <a:t>tool</a:t>
            </a:r>
            <a:r>
              <a:rPr lang="fr-FR" dirty="0" smtClean="0"/>
              <a:t> over 1 500 000 </a:t>
            </a:r>
            <a:r>
              <a:rPr lang="fr-FR" dirty="0" err="1" smtClean="0"/>
              <a:t>picks</a:t>
            </a:r>
            <a:r>
              <a:rPr lang="fr-FR" dirty="0" smtClean="0"/>
              <a:t> </a:t>
            </a:r>
            <a:r>
              <a:rPr lang="fr-FR" dirty="0" err="1" smtClean="0"/>
              <a:t>coming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30 </a:t>
            </a:r>
            <a:r>
              <a:rPr lang="fr-FR" dirty="0" err="1" smtClean="0"/>
              <a:t>years</a:t>
            </a:r>
            <a:r>
              <a:rPr lang="fr-FR" dirty="0" smtClean="0"/>
              <a:t> of data on a PC (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thanks</a:t>
            </a:r>
            <a:r>
              <a:rPr lang="fr-FR" dirty="0" smtClean="0"/>
              <a:t> to </a:t>
            </a:r>
            <a:r>
              <a:rPr lang="fr-FR" dirty="0" err="1" smtClean="0"/>
              <a:t>many</a:t>
            </a:r>
            <a:r>
              <a:rPr lang="fr-FR" dirty="0" smtClean="0"/>
              <a:t> people) for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manual</a:t>
            </a:r>
            <a:r>
              <a:rPr lang="fr-FR" dirty="0" smtClean="0"/>
              <a:t> </a:t>
            </a:r>
            <a:r>
              <a:rPr lang="fr-FR" dirty="0" err="1" smtClean="0"/>
              <a:t>picks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42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Earth interior?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6</a:t>
            </a:fld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pic>
        <p:nvPicPr>
          <p:cNvPr id="32" name="Picture 4" descr="Potsd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66" y="2281562"/>
            <a:ext cx="2261339" cy="344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04535" y="3414127"/>
            <a:ext cx="387954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dirty="0" smtClean="0">
                <a:latin typeface="Times New Roman" panose="02020603050405020304" pitchFamily="18" charset="0"/>
              </a:rPr>
              <a:t>In 1889, a </a:t>
            </a:r>
            <a:r>
              <a:rPr lang="fr-FR" altLang="fr-FR" dirty="0" err="1" smtClean="0">
                <a:latin typeface="Times New Roman" panose="02020603050405020304" pitchFamily="18" charset="0"/>
              </a:rPr>
              <a:t>ground</a:t>
            </a:r>
            <a:r>
              <a:rPr lang="fr-FR" altLang="fr-FR" dirty="0" smtClean="0">
                <a:latin typeface="Times New Roman" panose="02020603050405020304" pitchFamily="18" charset="0"/>
              </a:rPr>
              <a:t> vibration in Europe </a:t>
            </a:r>
            <a:r>
              <a:rPr lang="fr-FR" altLang="fr-FR" dirty="0" err="1" smtClean="0">
                <a:latin typeface="Times New Roman" panose="02020603050405020304" pitchFamily="18" charset="0"/>
              </a:rPr>
              <a:t>was</a:t>
            </a:r>
            <a:r>
              <a:rPr lang="fr-FR" altLang="fr-FR" dirty="0" smtClean="0">
                <a:latin typeface="Times New Roman" panose="02020603050405020304" pitchFamily="18" charset="0"/>
              </a:rPr>
              <a:t> </a:t>
            </a:r>
            <a:r>
              <a:rPr lang="fr-FR" altLang="fr-FR" dirty="0" err="1" smtClean="0">
                <a:latin typeface="Times New Roman" panose="02020603050405020304" pitchFamily="18" charset="0"/>
              </a:rPr>
              <a:t>linked</a:t>
            </a:r>
            <a:r>
              <a:rPr lang="fr-FR" altLang="fr-FR" dirty="0" smtClean="0">
                <a:latin typeface="Times New Roman" panose="02020603050405020304" pitchFamily="18" charset="0"/>
              </a:rPr>
              <a:t> to a </a:t>
            </a:r>
            <a:r>
              <a:rPr lang="fr-FR" altLang="fr-FR" dirty="0" err="1" smtClean="0">
                <a:latin typeface="Times New Roman" panose="02020603050405020304" pitchFamily="18" charset="0"/>
              </a:rPr>
              <a:t>Japanese</a:t>
            </a:r>
            <a:r>
              <a:rPr lang="fr-FR" altLang="fr-FR" dirty="0" smtClean="0">
                <a:latin typeface="Times New Roman" panose="02020603050405020304" pitchFamily="18" charset="0"/>
              </a:rPr>
              <a:t> </a:t>
            </a:r>
            <a:r>
              <a:rPr lang="fr-FR" altLang="fr-FR" dirty="0" err="1" smtClean="0">
                <a:latin typeface="Times New Roman" panose="02020603050405020304" pitchFamily="18" charset="0"/>
              </a:rPr>
              <a:t>earthquake</a:t>
            </a:r>
            <a:r>
              <a:rPr lang="fr-FR" altLang="fr-FR" dirty="0" smtClean="0">
                <a:latin typeface="Times New Roman" panose="02020603050405020304" pitchFamily="18" charset="0"/>
              </a:rPr>
              <a:t>: </a:t>
            </a:r>
            <a:r>
              <a:rPr lang="fr-FR" altLang="fr-FR" dirty="0" err="1" smtClean="0">
                <a:latin typeface="Times New Roman" panose="02020603050405020304" pitchFamily="18" charset="0"/>
              </a:rPr>
              <a:t>waves</a:t>
            </a:r>
            <a:r>
              <a:rPr lang="fr-FR" altLang="fr-FR" dirty="0" smtClean="0">
                <a:latin typeface="Times New Roman" panose="02020603050405020304" pitchFamily="18" charset="0"/>
              </a:rPr>
              <a:t> </a:t>
            </a:r>
            <a:r>
              <a:rPr lang="fr-FR" altLang="fr-FR" dirty="0" err="1" smtClean="0">
                <a:latin typeface="Times New Roman" panose="02020603050405020304" pitchFamily="18" charset="0"/>
              </a:rPr>
              <a:t>can</a:t>
            </a:r>
            <a:r>
              <a:rPr lang="fr-FR" altLang="fr-FR" dirty="0" smtClean="0">
                <a:latin typeface="Times New Roman" panose="02020603050405020304" pitchFamily="18" charset="0"/>
              </a:rPr>
              <a:t> </a:t>
            </a:r>
            <a:r>
              <a:rPr lang="fr-FR" altLang="fr-FR" dirty="0" err="1" smtClean="0">
                <a:latin typeface="Times New Roman" panose="02020603050405020304" pitchFamily="18" charset="0"/>
              </a:rPr>
              <a:t>travel</a:t>
            </a:r>
            <a:r>
              <a:rPr lang="fr-FR" altLang="fr-FR" dirty="0" smtClean="0">
                <a:latin typeface="Times New Roman" panose="02020603050405020304" pitchFamily="18" charset="0"/>
              </a:rPr>
              <a:t> </a:t>
            </a:r>
            <a:r>
              <a:rPr lang="fr-FR" altLang="fr-FR" dirty="0" err="1" smtClean="0">
                <a:latin typeface="Times New Roman" panose="02020603050405020304" pitchFamily="18" charset="0"/>
              </a:rPr>
              <a:t>inside</a:t>
            </a:r>
            <a:r>
              <a:rPr lang="fr-FR" altLang="fr-FR" dirty="0" smtClean="0">
                <a:latin typeface="Times New Roman" panose="02020603050405020304" pitchFamily="18" charset="0"/>
              </a:rPr>
              <a:t> the </a:t>
            </a:r>
            <a:r>
              <a:rPr lang="fr-FR" altLang="fr-FR" dirty="0" err="1" smtClean="0">
                <a:latin typeface="Times New Roman" panose="02020603050405020304" pitchFamily="18" charset="0"/>
              </a:rPr>
              <a:t>entire</a:t>
            </a:r>
            <a:r>
              <a:rPr lang="fr-FR" altLang="fr-FR" dirty="0" smtClean="0">
                <a:latin typeface="Times New Roman" panose="02020603050405020304" pitchFamily="18" charset="0"/>
              </a:rPr>
              <a:t> </a:t>
            </a:r>
            <a:r>
              <a:rPr lang="fr-FR" altLang="fr-FR" dirty="0" err="1" smtClean="0">
                <a:latin typeface="Times New Roman" panose="02020603050405020304" pitchFamily="18" charset="0"/>
              </a:rPr>
              <a:t>Earth</a:t>
            </a:r>
            <a:r>
              <a:rPr lang="fr-FR" altLang="fr-FR" dirty="0" smtClean="0">
                <a:latin typeface="Times New Roman" panose="02020603050405020304" pitchFamily="18" charset="0"/>
              </a:rPr>
              <a:t>.</a:t>
            </a:r>
          </a:p>
          <a:p>
            <a:endParaRPr lang="fr-FR" altLang="fr-FR" dirty="0">
              <a:latin typeface="Times New Roman" panose="02020603050405020304" pitchFamily="18" charset="0"/>
            </a:endParaRPr>
          </a:p>
          <a:p>
            <a:r>
              <a:rPr lang="fr-FR" altLang="fr-FR" sz="1400" dirty="0" smtClean="0">
                <a:latin typeface="Times New Roman" panose="02020603050405020304" pitchFamily="18" charset="0"/>
              </a:rPr>
              <a:t>Oscillation of a </a:t>
            </a:r>
            <a:r>
              <a:rPr lang="fr-FR" altLang="fr-FR" sz="1400" dirty="0" err="1" smtClean="0">
                <a:latin typeface="Times New Roman" panose="02020603050405020304" pitchFamily="18" charset="0"/>
              </a:rPr>
              <a:t>pendulum</a:t>
            </a:r>
            <a:r>
              <a:rPr lang="fr-FR" altLang="fr-FR" sz="1400" dirty="0" smtClean="0">
                <a:latin typeface="Times New Roman" panose="02020603050405020304" pitchFamily="18" charset="0"/>
              </a:rPr>
              <a:t> at Potsdam (Germany)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1814526" y="1323421"/>
            <a:ext cx="5619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Great </a:t>
            </a:r>
            <a:r>
              <a:rPr lang="fr-FR" sz="2400" dirty="0" err="1" smtClean="0"/>
              <a:t>discovery</a:t>
            </a:r>
            <a:r>
              <a:rPr lang="fr-FR" sz="2400" dirty="0" smtClean="0"/>
              <a:t> at the end of te XIX </a:t>
            </a:r>
            <a:r>
              <a:rPr lang="fr-FR" sz="2400" dirty="0" err="1" smtClean="0"/>
              <a:t>century</a:t>
            </a:r>
            <a:endParaRPr lang="fr-FR" sz="2400" dirty="0" smtClean="0"/>
          </a:p>
          <a:p>
            <a:pPr algn="ctr"/>
            <a:r>
              <a:rPr lang="fr-FR" sz="2400" dirty="0" smtClean="0"/>
              <a:t>Modern </a:t>
            </a:r>
            <a:r>
              <a:rPr lang="fr-FR" sz="2400" dirty="0" err="1" smtClean="0"/>
              <a:t>seismology</a:t>
            </a:r>
            <a:r>
              <a:rPr lang="fr-FR" sz="2400" dirty="0" smtClean="0"/>
              <a:t> </a:t>
            </a:r>
            <a:r>
              <a:rPr lang="fr-FR" sz="2400" dirty="0" err="1" smtClean="0"/>
              <a:t>was</a:t>
            </a:r>
            <a:r>
              <a:rPr lang="fr-FR" sz="2400" dirty="0" smtClean="0"/>
              <a:t> </a:t>
            </a:r>
            <a:r>
              <a:rPr lang="fr-FR" sz="2400" dirty="0" err="1" smtClean="0"/>
              <a:t>born</a:t>
            </a:r>
            <a:r>
              <a:rPr lang="fr-FR" sz="2400" dirty="0" smtClean="0"/>
              <a:t>!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3975100" y="5245100"/>
            <a:ext cx="423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Telegraph </a:t>
            </a:r>
            <a:r>
              <a:rPr lang="fr-FR" dirty="0" err="1" smtClean="0"/>
              <a:t>revolution</a:t>
            </a:r>
            <a:r>
              <a:rPr lang="fr-FR" dirty="0" smtClean="0"/>
              <a:t>!</a:t>
            </a:r>
          </a:p>
          <a:p>
            <a:r>
              <a:rPr lang="fr-FR" dirty="0" err="1" smtClean="0"/>
              <a:t>Correlation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far-</a:t>
            </a:r>
            <a:r>
              <a:rPr lang="fr-FR" dirty="0" err="1" smtClean="0"/>
              <a:t>away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24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-14488" y="-11585"/>
            <a:ext cx="9160869" cy="409700"/>
            <a:chOff x="-25667" y="0"/>
            <a:chExt cx="12214492" cy="546266"/>
          </a:xfrm>
        </p:grpSpPr>
        <p:sp>
          <p:nvSpPr>
            <p:cNvPr id="13" name="Rectangle 12"/>
            <p:cNvSpPr/>
            <p:nvPr/>
          </p:nvSpPr>
          <p:spPr>
            <a:xfrm>
              <a:off x="-25667" y="3"/>
              <a:ext cx="12188826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38703" y="0"/>
              <a:ext cx="12079560" cy="546266"/>
              <a:chOff x="-1483709" y="0"/>
              <a:chExt cx="12079560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483709" y="0"/>
                <a:ext cx="1070958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the use of FD &amp; RD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60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2263" y="743519"/>
            <a:ext cx="87865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Travel</a:t>
            </a:r>
            <a:r>
              <a:rPr lang="fr-FR" sz="2400" b="1" dirty="0" smtClean="0"/>
              <a:t> time </a:t>
            </a:r>
            <a:r>
              <a:rPr lang="fr-FR" sz="2400" b="1" dirty="0" err="1" smtClean="0"/>
              <a:t>tomography</a:t>
            </a:r>
            <a:r>
              <a:rPr lang="fr-FR" sz="2400" dirty="0" smtClean="0"/>
              <a:t>: </a:t>
            </a:r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need</a:t>
            </a:r>
            <a:endParaRPr lang="fr-FR" sz="2400" dirty="0" smtClean="0"/>
          </a:p>
          <a:p>
            <a:endParaRPr lang="fr-FR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400" dirty="0" err="1" smtClean="0"/>
              <a:t>Eikonal</a:t>
            </a:r>
            <a:r>
              <a:rPr lang="fr-FR" sz="2400" dirty="0" smtClean="0"/>
              <a:t> </a:t>
            </a:r>
            <a:r>
              <a:rPr lang="fr-FR" sz="2400" dirty="0" err="1" smtClean="0"/>
              <a:t>solver</a:t>
            </a:r>
            <a:r>
              <a:rPr lang="fr-FR" sz="2400" dirty="0" smtClean="0"/>
              <a:t> (time; non-</a:t>
            </a:r>
            <a:r>
              <a:rPr lang="fr-FR" sz="2400" dirty="0" err="1" smtClean="0"/>
              <a:t>linear</a:t>
            </a:r>
            <a:r>
              <a:rPr lang="fr-FR" sz="2400" dirty="0" smtClean="0"/>
              <a:t> PDE)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RD </a:t>
            </a:r>
            <a:r>
              <a:rPr lang="fr-FR" sz="2400" dirty="0" err="1" smtClean="0"/>
              <a:t>solver</a:t>
            </a:r>
            <a:r>
              <a:rPr lang="fr-FR" sz="2400" dirty="0" smtClean="0"/>
              <a:t> (time SK; </a:t>
            </a:r>
            <a:r>
              <a:rPr lang="fr-FR" sz="2400" dirty="0" err="1" smtClean="0"/>
              <a:t>linear</a:t>
            </a:r>
            <a:r>
              <a:rPr lang="fr-FR" sz="2400" dirty="0" smtClean="0"/>
              <a:t> PDE)     (</a:t>
            </a:r>
            <a:r>
              <a:rPr lang="fr-FR" sz="2400" dirty="0" err="1" smtClean="0"/>
              <a:t>often</a:t>
            </a:r>
            <a:r>
              <a:rPr lang="fr-FR" sz="2400" dirty="0" smtClean="0"/>
              <a:t> </a:t>
            </a:r>
            <a:r>
              <a:rPr lang="fr-FR" sz="2400" dirty="0" err="1" smtClean="0"/>
              <a:t>approximated</a:t>
            </a:r>
            <a:r>
              <a:rPr lang="fr-FR" sz="2400" dirty="0" smtClean="0"/>
              <a:t> by rays!)</a:t>
            </a:r>
          </a:p>
          <a:p>
            <a:endParaRPr lang="fr-FR" sz="2400" dirty="0"/>
          </a:p>
          <a:p>
            <a:endParaRPr lang="fr-FR" sz="2400" dirty="0" smtClean="0"/>
          </a:p>
          <a:p>
            <a:r>
              <a:rPr lang="fr-FR" sz="2400" b="1" dirty="0" smtClean="0"/>
              <a:t>« </a:t>
            </a:r>
            <a:r>
              <a:rPr lang="fr-FR" sz="2400" b="1" dirty="0" err="1" smtClean="0"/>
              <a:t>Slope</a:t>
            </a:r>
            <a:r>
              <a:rPr lang="fr-FR" sz="2400" b="1" dirty="0" smtClean="0"/>
              <a:t> » </a:t>
            </a:r>
            <a:r>
              <a:rPr lang="fr-FR" sz="2400" b="1" dirty="0" err="1" smtClean="0"/>
              <a:t>tomography</a:t>
            </a:r>
            <a:r>
              <a:rPr lang="fr-FR" sz="2400" b="1" dirty="0" smtClean="0"/>
              <a:t> </a:t>
            </a:r>
            <a:r>
              <a:rPr lang="fr-FR" sz="2400" dirty="0" smtClean="0"/>
              <a:t>(</a:t>
            </a:r>
            <a:r>
              <a:rPr lang="fr-FR" sz="2400" dirty="0" err="1" smtClean="0"/>
              <a:t>based</a:t>
            </a:r>
            <a:r>
              <a:rPr lang="fr-FR" sz="2400" dirty="0" smtClean="0"/>
              <a:t> on time and time gradient): </a:t>
            </a:r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need</a:t>
            </a:r>
            <a:endParaRPr lang="fr-FR" sz="2400" dirty="0" smtClean="0"/>
          </a:p>
          <a:p>
            <a:endParaRPr lang="fr-FR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400" dirty="0" err="1" smtClean="0"/>
              <a:t>Eikonal</a:t>
            </a:r>
            <a:r>
              <a:rPr lang="fr-FR" sz="2400" dirty="0" smtClean="0"/>
              <a:t> </a:t>
            </a:r>
            <a:r>
              <a:rPr lang="fr-FR" sz="2400" dirty="0" err="1" smtClean="0"/>
              <a:t>solver</a:t>
            </a:r>
            <a:r>
              <a:rPr lang="fr-FR" sz="2400" dirty="0" smtClean="0"/>
              <a:t> (time; non-</a:t>
            </a:r>
            <a:r>
              <a:rPr lang="fr-FR" sz="2400" dirty="0" err="1" smtClean="0"/>
              <a:t>linear</a:t>
            </a:r>
            <a:r>
              <a:rPr lang="fr-FR" sz="2400" dirty="0" smtClean="0"/>
              <a:t> PDE)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RD </a:t>
            </a:r>
            <a:r>
              <a:rPr lang="fr-FR" sz="2400" dirty="0" err="1" smtClean="0"/>
              <a:t>solver</a:t>
            </a:r>
            <a:r>
              <a:rPr lang="fr-FR" sz="2400" dirty="0" smtClean="0"/>
              <a:t> (time SK; </a:t>
            </a:r>
            <a:r>
              <a:rPr lang="fr-FR" sz="2400" dirty="0" err="1" smtClean="0"/>
              <a:t>linear</a:t>
            </a:r>
            <a:r>
              <a:rPr lang="fr-FR" sz="2400" dirty="0" smtClean="0"/>
              <a:t> PDE)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400" i="1" dirty="0" smtClean="0"/>
              <a:t>FD </a:t>
            </a:r>
            <a:r>
              <a:rPr lang="fr-FR" sz="2400" i="1" dirty="0" err="1" smtClean="0"/>
              <a:t>solver</a:t>
            </a:r>
            <a:r>
              <a:rPr lang="fr-FR" sz="2400" i="1" dirty="0" smtClean="0"/>
              <a:t> (time gradient; </a:t>
            </a:r>
            <a:r>
              <a:rPr lang="fr-FR" sz="2400" i="1" dirty="0" err="1" smtClean="0"/>
              <a:t>linear</a:t>
            </a:r>
            <a:r>
              <a:rPr lang="fr-FR" sz="2400" i="1" dirty="0" smtClean="0"/>
              <a:t> PDE)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400" i="1" dirty="0" smtClean="0"/>
              <a:t>RD </a:t>
            </a:r>
            <a:r>
              <a:rPr lang="fr-FR" sz="2400" i="1" dirty="0" err="1" smtClean="0"/>
              <a:t>solver</a:t>
            </a:r>
            <a:r>
              <a:rPr lang="fr-FR" sz="2400" i="1" dirty="0" smtClean="0"/>
              <a:t> (time gradient SK; </a:t>
            </a:r>
            <a:r>
              <a:rPr lang="fr-FR" sz="2400" i="1" dirty="0" err="1" smtClean="0"/>
              <a:t>linear</a:t>
            </a:r>
            <a:r>
              <a:rPr lang="fr-FR" sz="2400" i="1" dirty="0" smtClean="0"/>
              <a:t> PDE)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sz="2400" i="1" dirty="0"/>
          </a:p>
          <a:p>
            <a:pPr lvl="1"/>
            <a:r>
              <a:rPr lang="fr-FR" sz="2400" dirty="0" smtClean="0"/>
              <a:t>					</a:t>
            </a:r>
            <a:r>
              <a:rPr lang="fr-FR" sz="2400" dirty="0" err="1" smtClean="0"/>
              <a:t>sometimes</a:t>
            </a:r>
            <a:r>
              <a:rPr lang="fr-FR" sz="2400" dirty="0" smtClean="0"/>
              <a:t> </a:t>
            </a:r>
            <a:r>
              <a:rPr lang="fr-FR" sz="2400" dirty="0" err="1" smtClean="0"/>
              <a:t>known</a:t>
            </a:r>
            <a:r>
              <a:rPr lang="fr-FR" sz="2400" dirty="0" smtClean="0"/>
              <a:t> as </a:t>
            </a:r>
            <a:r>
              <a:rPr lang="fr-FR" sz="2400" dirty="0" err="1" smtClean="0"/>
              <a:t>polarization</a:t>
            </a:r>
            <a:r>
              <a:rPr lang="fr-FR" sz="2400" dirty="0" smtClean="0"/>
              <a:t> </a:t>
            </a:r>
            <a:r>
              <a:rPr lang="fr-FR" sz="2400" dirty="0" err="1" smtClean="0"/>
              <a:t>tomography</a:t>
            </a:r>
            <a:endParaRPr lang="fr-FR" sz="2400" dirty="0" smtClean="0"/>
          </a:p>
          <a:p>
            <a:pPr lvl="1"/>
            <a:r>
              <a:rPr lang="fr-FR" sz="2400" dirty="0"/>
              <a:t>	</a:t>
            </a:r>
            <a:r>
              <a:rPr lang="fr-FR" sz="2400" dirty="0" smtClean="0"/>
              <a:t>				</a:t>
            </a:r>
            <a:r>
              <a:rPr lang="fr-FR" sz="2400" dirty="0" err="1" smtClean="0"/>
              <a:t>using</a:t>
            </a:r>
            <a:r>
              <a:rPr lang="fr-FR" sz="2400" dirty="0" smtClean="0"/>
              <a:t> </a:t>
            </a:r>
            <a:r>
              <a:rPr lang="fr-FR" sz="2400" dirty="0" err="1" smtClean="0"/>
              <a:t>backazimuth</a:t>
            </a:r>
            <a:r>
              <a:rPr lang="fr-FR" sz="2400" dirty="0" smtClean="0"/>
              <a:t> </a:t>
            </a:r>
            <a:r>
              <a:rPr lang="fr-FR" sz="2400" dirty="0" err="1" smtClean="0"/>
              <a:t>measurements</a:t>
            </a:r>
            <a:r>
              <a:rPr lang="fr-FR" sz="2400" dirty="0" smtClean="0"/>
              <a:t> (</a:t>
            </a:r>
            <a:r>
              <a:rPr lang="fr-FR" sz="2400" dirty="0" err="1" smtClean="0"/>
              <a:t>arrays</a:t>
            </a:r>
            <a:r>
              <a:rPr lang="fr-FR" sz="2400" dirty="0" smtClean="0"/>
              <a:t>!)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60386" y="5579157"/>
            <a:ext cx="212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90’s tentatives </a:t>
            </a:r>
            <a:r>
              <a:rPr lang="fr-FR" dirty="0" err="1" smtClean="0"/>
              <a:t>got</a:t>
            </a:r>
            <a:r>
              <a:rPr lang="fr-FR" dirty="0" smtClean="0"/>
              <a:t> </a:t>
            </a:r>
            <a:r>
              <a:rPr lang="fr-FR" dirty="0" err="1" smtClean="0"/>
              <a:t>poor</a:t>
            </a:r>
            <a:r>
              <a:rPr lang="fr-FR" dirty="0" smtClean="0"/>
              <a:t> impacts…</a:t>
            </a:r>
          </a:p>
        </p:txBody>
      </p:sp>
    </p:spTree>
    <p:extLst>
      <p:ext uri="{BB962C8B-B14F-4D97-AF65-F5344CB8AC3E}">
        <p14:creationId xmlns:p14="http://schemas.microsoft.com/office/powerpoint/2010/main" val="7489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Dense acquisition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61</a:t>
            </a:fld>
            <a:endParaRPr lang="fr-FR"/>
          </a:p>
        </p:txBody>
      </p:sp>
      <p:grpSp>
        <p:nvGrpSpPr>
          <p:cNvPr id="18" name="Groupe 17"/>
          <p:cNvGrpSpPr/>
          <p:nvPr/>
        </p:nvGrpSpPr>
        <p:grpSpPr>
          <a:xfrm>
            <a:off x="-1600" y="-3560"/>
            <a:ext cx="9146381" cy="409700"/>
            <a:chOff x="-6350" y="0"/>
            <a:chExt cx="12195175" cy="546266"/>
          </a:xfrm>
        </p:grpSpPr>
        <p:sp>
          <p:nvSpPr>
            <p:cNvPr id="19" name="Rectangle 18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22" name="Title 1"/>
              <p:cNvSpPr txBox="1">
                <a:spLocks/>
              </p:cNvSpPr>
              <p:nvPr/>
            </p:nvSpPr>
            <p:spPr>
              <a:xfrm>
                <a:off x="-1252715" y="0"/>
                <a:ext cx="9891551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Picking strategy: industrial expertise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21" name="Connecteur droit 20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/>
          <p:cNvSpPr txBox="1"/>
          <p:nvPr/>
        </p:nvSpPr>
        <p:spPr>
          <a:xfrm>
            <a:off x="4762" y="601539"/>
            <a:ext cx="876117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Automatic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strategy</a:t>
            </a:r>
            <a:r>
              <a:rPr lang="fr-FR" sz="2000" b="1" dirty="0" smtClean="0"/>
              <a:t> </a:t>
            </a:r>
            <a:r>
              <a:rPr lang="fr-FR" sz="2000" dirty="0" err="1" smtClean="0"/>
              <a:t>was</a:t>
            </a:r>
            <a:r>
              <a:rPr lang="fr-FR" sz="2000" dirty="0" smtClean="0"/>
              <a:t> </a:t>
            </a:r>
            <a:r>
              <a:rPr lang="fr-FR" sz="2000" dirty="0" err="1" smtClean="0"/>
              <a:t>mandatory</a:t>
            </a:r>
            <a:r>
              <a:rPr lang="fr-FR" sz="2000" dirty="0" smtClean="0"/>
              <a:t> for </a:t>
            </a:r>
            <a:r>
              <a:rPr lang="fr-FR" sz="2000" dirty="0" err="1" smtClean="0"/>
              <a:t>industrial</a:t>
            </a:r>
            <a:r>
              <a:rPr lang="fr-FR" sz="2000" dirty="0" smtClean="0"/>
              <a:t> </a:t>
            </a:r>
            <a:r>
              <a:rPr lang="fr-FR" sz="2000" dirty="0" err="1" smtClean="0"/>
              <a:t>datasets</a:t>
            </a:r>
            <a:r>
              <a:rPr lang="fr-FR" sz="2000" dirty="0" smtClean="0"/>
              <a:t> (80’s!)</a:t>
            </a:r>
          </a:p>
          <a:p>
            <a:endParaRPr lang="fr-FR" dirty="0"/>
          </a:p>
          <a:p>
            <a:r>
              <a:rPr lang="fr-FR" dirty="0" smtClean="0"/>
              <a:t>	</a:t>
            </a:r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87252" y="1224317"/>
            <a:ext cx="8643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Massive Dense </a:t>
            </a:r>
            <a:r>
              <a:rPr lang="fr-FR" sz="2400" b="1" dirty="0" err="1" smtClean="0"/>
              <a:t>volumetric</a:t>
            </a:r>
            <a:r>
              <a:rPr lang="fr-FR" sz="2400" b="1" dirty="0" smtClean="0"/>
              <a:t> time &amp; </a:t>
            </a:r>
            <a:r>
              <a:rPr lang="fr-FR" sz="2400" b="1" dirty="0" err="1" smtClean="0"/>
              <a:t>slope</a:t>
            </a:r>
            <a:r>
              <a:rPr lang="fr-FR" sz="2400" b="1" dirty="0" smtClean="0"/>
              <a:t> picking </a:t>
            </a:r>
            <a:r>
              <a:rPr lang="fr-FR" sz="2400" b="1" dirty="0" err="1" smtClean="0"/>
              <a:t>strategy</a:t>
            </a:r>
            <a:endParaRPr lang="fr-FR" sz="2400" b="1" dirty="0" smtClean="0"/>
          </a:p>
          <a:p>
            <a:pPr algn="ctr"/>
            <a:r>
              <a:rPr lang="fr-FR" dirty="0" smtClean="0"/>
              <a:t>for </a:t>
            </a:r>
            <a:r>
              <a:rPr lang="fr-FR" dirty="0" err="1" smtClean="0"/>
              <a:t>reflection</a:t>
            </a:r>
            <a:r>
              <a:rPr lang="fr-FR" dirty="0" smtClean="0"/>
              <a:t> </a:t>
            </a:r>
            <a:r>
              <a:rPr lang="fr-FR" dirty="0" err="1" smtClean="0"/>
              <a:t>traveltime</a:t>
            </a:r>
            <a:r>
              <a:rPr lang="fr-FR" dirty="0" smtClean="0"/>
              <a:t> </a:t>
            </a:r>
            <a:r>
              <a:rPr lang="fr-FR" dirty="0" err="1" smtClean="0"/>
              <a:t>tomography</a:t>
            </a:r>
            <a:r>
              <a:rPr lang="fr-FR" dirty="0" smtClean="0"/>
              <a:t> (</a:t>
            </a:r>
            <a:r>
              <a:rPr lang="fr-FR" dirty="0" err="1" smtClean="0"/>
              <a:t>beyond</a:t>
            </a:r>
            <a:r>
              <a:rPr lang="fr-FR" dirty="0" smtClean="0"/>
              <a:t> </a:t>
            </a:r>
            <a:r>
              <a:rPr lang="fr-FR" dirty="0" err="1" smtClean="0"/>
              <a:t>velocity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600" y="2398419"/>
            <a:ext cx="770732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sz="2000" b="1" dirty="0" err="1" smtClean="0"/>
              <a:t>Automatic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strategy</a:t>
            </a:r>
            <a:r>
              <a:rPr lang="fr-FR" sz="2000" b="1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fastly</a:t>
            </a:r>
            <a:r>
              <a:rPr lang="fr-FR" sz="2000" dirty="0" smtClean="0"/>
              <a:t> </a:t>
            </a:r>
            <a:r>
              <a:rPr lang="fr-FR" sz="2000" dirty="0" err="1" smtClean="0"/>
              <a:t>percolated</a:t>
            </a:r>
            <a:r>
              <a:rPr lang="fr-FR" sz="2000" dirty="0" smtClean="0"/>
              <a:t> </a:t>
            </a:r>
            <a:r>
              <a:rPr lang="fr-FR" sz="2000" dirty="0" err="1" smtClean="0"/>
              <a:t>intho</a:t>
            </a:r>
            <a:r>
              <a:rPr lang="fr-FR" sz="2000" dirty="0" smtClean="0"/>
              <a:t> </a:t>
            </a:r>
            <a:r>
              <a:rPr lang="fr-FR" sz="2000" dirty="0" err="1" smtClean="0"/>
              <a:t>academic</a:t>
            </a:r>
            <a:r>
              <a:rPr lang="fr-FR" sz="2000" dirty="0" smtClean="0"/>
              <a:t> </a:t>
            </a:r>
            <a:r>
              <a:rPr lang="fr-FR" sz="2000" dirty="0" err="1" smtClean="0"/>
              <a:t>seismological</a:t>
            </a:r>
            <a:r>
              <a:rPr lang="fr-FR" sz="2000" dirty="0" smtClean="0"/>
              <a:t> </a:t>
            </a:r>
            <a:r>
              <a:rPr lang="fr-FR" sz="2000" dirty="0" err="1"/>
              <a:t>community</a:t>
            </a:r>
            <a:r>
              <a:rPr lang="fr-FR" sz="2000" dirty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increasing</a:t>
            </a:r>
            <a:r>
              <a:rPr lang="fr-FR" sz="2000" dirty="0" smtClean="0"/>
              <a:t> dense networks</a:t>
            </a:r>
            <a:endParaRPr lang="fr-FR" sz="2000" dirty="0"/>
          </a:p>
          <a:p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 err="1"/>
              <a:t>manual</a:t>
            </a:r>
            <a:r>
              <a:rPr lang="fr-FR" b="1" dirty="0"/>
              <a:t> </a:t>
            </a:r>
            <a:r>
              <a:rPr lang="fr-FR" b="1" dirty="0" err="1"/>
              <a:t>strategy</a:t>
            </a:r>
            <a:r>
              <a:rPr lang="fr-FR" b="1" dirty="0"/>
              <a:t> </a:t>
            </a:r>
            <a:r>
              <a:rPr lang="fr-FR" dirty="0"/>
              <a:t>(SEISAN software?) to </a:t>
            </a:r>
            <a:r>
              <a:rPr lang="fr-FR" dirty="0" err="1"/>
              <a:t>automatic</a:t>
            </a:r>
            <a:r>
              <a:rPr lang="fr-FR" dirty="0"/>
              <a:t> one (but </a:t>
            </a:r>
            <a:r>
              <a:rPr lang="fr-FR" dirty="0" err="1" smtClean="0"/>
              <a:t>often</a:t>
            </a:r>
            <a:r>
              <a:rPr lang="fr-FR" dirty="0" smtClean="0"/>
              <a:t> single-station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xC</a:t>
            </a:r>
            <a:r>
              <a:rPr lang="fr-FR" dirty="0" smtClean="0"/>
              <a:t> components) </a:t>
            </a:r>
            <a:r>
              <a:rPr lang="fr-FR" dirty="0"/>
              <a:t>picking </a:t>
            </a:r>
            <a:r>
              <a:rPr lang="fr-FR" dirty="0" err="1"/>
              <a:t>strategy</a:t>
            </a:r>
            <a:r>
              <a:rPr lang="fr-FR" dirty="0"/>
              <a:t> (</a:t>
            </a:r>
            <a:r>
              <a:rPr lang="fr-FR" dirty="0" err="1"/>
              <a:t>EarthWorm</a:t>
            </a:r>
            <a:r>
              <a:rPr lang="fr-FR" dirty="0"/>
              <a:t> software?) for </a:t>
            </a:r>
            <a:r>
              <a:rPr lang="fr-FR" dirty="0" err="1"/>
              <a:t>academic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 (00’s)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	</a:t>
            </a:r>
            <a:r>
              <a:rPr lang="fr-FR" dirty="0" smtClean="0"/>
              <a:t>Local </a:t>
            </a:r>
            <a:r>
              <a:rPr lang="fr-FR" dirty="0" err="1" smtClean="0"/>
              <a:t>arrays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few </a:t>
            </a:r>
            <a:r>
              <a:rPr lang="fr-FR" dirty="0" err="1" smtClean="0"/>
              <a:t>sensors</a:t>
            </a:r>
            <a:r>
              <a:rPr lang="fr-FR" dirty="0" smtClean="0"/>
              <a:t> (at least one 3C and </a:t>
            </a:r>
            <a:r>
              <a:rPr lang="fr-FR" dirty="0" err="1" smtClean="0"/>
              <a:t>many</a:t>
            </a:r>
            <a:r>
              <a:rPr lang="fr-FR" dirty="0" smtClean="0"/>
              <a:t> 1C): </a:t>
            </a:r>
          </a:p>
          <a:p>
            <a:r>
              <a:rPr lang="fr-FR" dirty="0"/>
              <a:t> </a:t>
            </a:r>
            <a:r>
              <a:rPr lang="fr-FR" dirty="0" smtClean="0"/>
              <a:t>            9C = 3C + 6 1C </a:t>
            </a:r>
            <a:r>
              <a:rPr lang="fr-FR" dirty="0" err="1" smtClean="0"/>
              <a:t>seems</a:t>
            </a:r>
            <a:r>
              <a:rPr lang="fr-FR" dirty="0" smtClean="0"/>
              <a:t> to </a:t>
            </a:r>
            <a:r>
              <a:rPr lang="fr-FR" dirty="0" err="1" smtClean="0"/>
              <a:t>become</a:t>
            </a:r>
            <a:r>
              <a:rPr lang="fr-FR" dirty="0" smtClean="0"/>
              <a:t> a standard in </a:t>
            </a:r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microzoning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602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13" name="Rectangle 12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Dense acquisition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5" name="Connecteur droit 14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62</a:t>
            </a:fld>
            <a:endParaRPr lang="fr-FR"/>
          </a:p>
        </p:txBody>
      </p:sp>
      <p:grpSp>
        <p:nvGrpSpPr>
          <p:cNvPr id="18" name="Groupe 17"/>
          <p:cNvGrpSpPr/>
          <p:nvPr/>
        </p:nvGrpSpPr>
        <p:grpSpPr>
          <a:xfrm>
            <a:off x="-1600" y="-3560"/>
            <a:ext cx="9146381" cy="409700"/>
            <a:chOff x="-6350" y="0"/>
            <a:chExt cx="12195175" cy="546266"/>
          </a:xfrm>
        </p:grpSpPr>
        <p:sp>
          <p:nvSpPr>
            <p:cNvPr id="19" name="Rectangle 18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22" name="Title 1"/>
              <p:cNvSpPr txBox="1">
                <a:spLocks/>
              </p:cNvSpPr>
              <p:nvPr/>
            </p:nvSpPr>
            <p:spPr>
              <a:xfrm>
                <a:off x="-1252715" y="0"/>
                <a:ext cx="9891551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Picking strategy: impressive progress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21" name="Connecteur droit 20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/>
          <p:cNvSpPr txBox="1"/>
          <p:nvPr/>
        </p:nvSpPr>
        <p:spPr>
          <a:xfrm>
            <a:off x="328540" y="490213"/>
            <a:ext cx="768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Very</a:t>
            </a:r>
            <a:r>
              <a:rPr lang="fr-FR" sz="2400" dirty="0" smtClean="0"/>
              <a:t> </a:t>
            </a:r>
            <a:r>
              <a:rPr lang="fr-FR" sz="2400" dirty="0" err="1" smtClean="0"/>
              <a:t>exciting</a:t>
            </a:r>
            <a:r>
              <a:rPr lang="fr-FR" sz="2400" dirty="0" smtClean="0"/>
              <a:t> </a:t>
            </a:r>
            <a:r>
              <a:rPr lang="fr-FR" sz="2400" dirty="0" err="1" smtClean="0"/>
              <a:t>novel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r>
              <a:rPr lang="fr-FR" sz="2400" dirty="0" smtClean="0"/>
              <a:t> </a:t>
            </a:r>
            <a:r>
              <a:rPr lang="fr-FR" sz="2400" dirty="0" err="1" smtClean="0"/>
              <a:t>based</a:t>
            </a:r>
            <a:r>
              <a:rPr lang="fr-FR" sz="2400" dirty="0" smtClean="0"/>
              <a:t> on</a:t>
            </a:r>
          </a:p>
          <a:p>
            <a:r>
              <a:rPr lang="fr-FR" sz="2400" dirty="0" err="1" smtClean="0"/>
              <a:t>unsupervized</a:t>
            </a:r>
            <a:r>
              <a:rPr lang="fr-FR" sz="2400" dirty="0" smtClean="0"/>
              <a:t> or </a:t>
            </a:r>
            <a:r>
              <a:rPr lang="fr-FR" sz="2400" dirty="0" err="1" smtClean="0"/>
              <a:t>supervized</a:t>
            </a:r>
            <a:r>
              <a:rPr lang="fr-FR" sz="2400" dirty="0" smtClean="0"/>
              <a:t> </a:t>
            </a:r>
            <a:r>
              <a:rPr lang="fr-FR" sz="2400" dirty="0" err="1" smtClean="0"/>
              <a:t>machine-learning</a:t>
            </a:r>
            <a:r>
              <a:rPr lang="fr-FR" sz="2400" dirty="0" smtClean="0"/>
              <a:t> </a:t>
            </a:r>
            <a:r>
              <a:rPr lang="fr-FR" sz="2400" dirty="0" err="1" smtClean="0"/>
              <a:t>approaches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3598703" y="6001945"/>
            <a:ext cx="537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S.M. </a:t>
            </a:r>
            <a:r>
              <a:rPr lang="fr-FR" dirty="0" err="1" smtClean="0"/>
              <a:t>Mousavi</a:t>
            </a:r>
            <a:r>
              <a:rPr lang="fr-FR" dirty="0" smtClean="0"/>
              <a:t> &amp; G. </a:t>
            </a:r>
            <a:r>
              <a:rPr lang="fr-FR" dirty="0" err="1" smtClean="0"/>
              <a:t>Beroza</a:t>
            </a:r>
            <a:r>
              <a:rPr lang="fr-FR" dirty="0" smtClean="0"/>
              <a:t> (ArXiv:1912.01144v1, 2019)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40" y="1629225"/>
            <a:ext cx="7295558" cy="4049779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128261" y="5987019"/>
            <a:ext cx="272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a WS at LANL (2021)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6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2381" y="0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FWI: using records …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80294" y="1487419"/>
            <a:ext cx="33528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sz="135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63</a:t>
            </a:fld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187624" y="2623390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fr-FR" sz="36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  <a:r>
              <a:rPr lang="fr-FR" sz="3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Inversion</a:t>
            </a:r>
          </a:p>
          <a:p>
            <a:pPr algn="ctr"/>
            <a:r>
              <a:rPr lang="fr-FR" sz="3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FWI</a:t>
            </a:r>
            <a:endParaRPr lang="en-US" sz="3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04664"/>
            <a:ext cx="356937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1187624" y="4115544"/>
            <a:ext cx="7056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No </a:t>
            </a:r>
            <a:r>
              <a:rPr lang="fr-FR" sz="3200" dirty="0" err="1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prior</a:t>
            </a:r>
            <a:r>
              <a:rPr lang="fr-FR" sz="3200" dirty="0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 identification -&gt;</a:t>
            </a:r>
          </a:p>
          <a:p>
            <a:r>
              <a:rPr lang="fr-FR" sz="3200" dirty="0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No </a:t>
            </a:r>
            <a:r>
              <a:rPr lang="fr-FR" sz="3200" dirty="0" err="1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prior</a:t>
            </a:r>
            <a:r>
              <a:rPr lang="fr-FR" sz="3200" dirty="0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 </a:t>
            </a:r>
            <a:r>
              <a:rPr lang="fr-FR" sz="3200" dirty="0" err="1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scale</a:t>
            </a:r>
            <a:r>
              <a:rPr lang="fr-FR" sz="3200" dirty="0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 </a:t>
            </a:r>
            <a:r>
              <a:rPr lang="fr-FR" sz="3200" dirty="0" err="1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separation</a:t>
            </a:r>
            <a:r>
              <a:rPr lang="fr-FR" sz="3200" dirty="0" smtClean="0">
                <a:solidFill>
                  <a:srgbClr val="FF0000"/>
                </a:solidFill>
                <a:latin typeface="Lucida Sans Typewriter" panose="020B0509030504030204" pitchFamily="49" charset="0"/>
              </a:rPr>
              <a:t>!</a:t>
            </a:r>
            <a:endParaRPr lang="en-US" sz="3200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6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2381" y="-4093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Seismic imaging workflows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 dirty="0"/>
          </a:p>
        </p:txBody>
      </p:sp>
      <p:grpSp>
        <p:nvGrpSpPr>
          <p:cNvPr id="30" name="Groupe 29"/>
          <p:cNvGrpSpPr/>
          <p:nvPr/>
        </p:nvGrpSpPr>
        <p:grpSpPr>
          <a:xfrm>
            <a:off x="2423094" y="1698785"/>
            <a:ext cx="5602358" cy="1467416"/>
            <a:chOff x="274828" y="2678398"/>
            <a:chExt cx="7469811" cy="1956554"/>
          </a:xfrm>
        </p:grpSpPr>
        <p:grpSp>
          <p:nvGrpSpPr>
            <p:cNvPr id="29" name="Groupe 28"/>
            <p:cNvGrpSpPr/>
            <p:nvPr/>
          </p:nvGrpSpPr>
          <p:grpSpPr>
            <a:xfrm>
              <a:off x="274828" y="2779544"/>
              <a:ext cx="7469811" cy="1855408"/>
              <a:chOff x="278882" y="2795523"/>
              <a:chExt cx="7469811" cy="1855408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578" y="2856015"/>
                <a:ext cx="7418115" cy="1794916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278882" y="2795523"/>
                <a:ext cx="3679156" cy="1763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3786213" y="2678398"/>
              <a:ext cx="447040" cy="4001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fr-FR" sz="1350" dirty="0"/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80294" y="1487419"/>
            <a:ext cx="33528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sz="1350" dirty="0"/>
          </a:p>
        </p:txBody>
      </p:sp>
      <p:sp>
        <p:nvSpPr>
          <p:cNvPr id="15" name="ZoneTexte 14"/>
          <p:cNvSpPr txBox="1"/>
          <p:nvPr/>
        </p:nvSpPr>
        <p:spPr>
          <a:xfrm>
            <a:off x="5520855" y="1378495"/>
            <a:ext cx="21633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50" dirty="0" smtClean="0"/>
              <a:t>Quantitative </a:t>
            </a:r>
            <a:r>
              <a:rPr lang="fr-FR" sz="1350" dirty="0"/>
              <a:t>model</a:t>
            </a:r>
            <a:r>
              <a:rPr lang="fr-FR" sz="1350" dirty="0" smtClean="0"/>
              <a:t>?</a:t>
            </a:r>
          </a:p>
          <a:p>
            <a:pPr algn="ctr"/>
            <a:r>
              <a:rPr lang="fr-FR" sz="1350" dirty="0" err="1" smtClean="0"/>
              <a:t>Velocity</a:t>
            </a:r>
            <a:r>
              <a:rPr lang="fr-FR" sz="1350" dirty="0" smtClean="0"/>
              <a:t> </a:t>
            </a:r>
            <a:r>
              <a:rPr lang="fr-FR" sz="1350" dirty="0" err="1" smtClean="0"/>
              <a:t>based</a:t>
            </a:r>
            <a:r>
              <a:rPr lang="fr-FR" sz="1350" dirty="0" smtClean="0"/>
              <a:t> on </a:t>
            </a:r>
            <a:r>
              <a:rPr lang="fr-FR" sz="1350" dirty="0" err="1" smtClean="0"/>
              <a:t>waveform</a:t>
            </a:r>
            <a:endParaRPr lang="fr-FR" sz="1350" dirty="0"/>
          </a:p>
        </p:txBody>
      </p:sp>
      <p:grpSp>
        <p:nvGrpSpPr>
          <p:cNvPr id="44" name="Groupe 43"/>
          <p:cNvGrpSpPr/>
          <p:nvPr/>
        </p:nvGrpSpPr>
        <p:grpSpPr>
          <a:xfrm>
            <a:off x="496562" y="3793790"/>
            <a:ext cx="5959719" cy="1908532"/>
            <a:chOff x="664308" y="3497260"/>
            <a:chExt cx="7946292" cy="2544708"/>
          </a:xfrm>
        </p:grpSpPr>
        <p:sp>
          <p:nvSpPr>
            <p:cNvPr id="24" name="ZoneTexte 23"/>
            <p:cNvSpPr txBox="1"/>
            <p:nvPr/>
          </p:nvSpPr>
          <p:spPr>
            <a:xfrm>
              <a:off x="833539" y="5641859"/>
              <a:ext cx="398698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dirty="0"/>
                <a:t>Macro-model </a:t>
              </a:r>
              <a:r>
                <a:rPr lang="fr-FR" sz="1350" dirty="0" err="1"/>
                <a:t>based</a:t>
              </a:r>
              <a:r>
                <a:rPr lang="fr-FR" sz="1350" dirty="0"/>
                <a:t> on </a:t>
              </a:r>
              <a:r>
                <a:rPr lang="fr-FR" sz="1350" dirty="0" err="1"/>
                <a:t>velocity</a:t>
              </a:r>
              <a:r>
                <a:rPr lang="fr-FR" sz="1350" dirty="0"/>
                <a:t> </a:t>
              </a:r>
              <a:r>
                <a:rPr lang="fr-FR" sz="1350" dirty="0" err="1"/>
                <a:t>analysis</a:t>
              </a:r>
              <a:endParaRPr lang="fr-FR" sz="1350" dirty="0"/>
            </a:p>
          </p:txBody>
        </p:sp>
        <p:grpSp>
          <p:nvGrpSpPr>
            <p:cNvPr id="34" name="Groupe 33"/>
            <p:cNvGrpSpPr/>
            <p:nvPr/>
          </p:nvGrpSpPr>
          <p:grpSpPr>
            <a:xfrm>
              <a:off x="664308" y="3497260"/>
              <a:ext cx="7946292" cy="2089551"/>
              <a:chOff x="664308" y="3497260"/>
              <a:chExt cx="7946292" cy="2089551"/>
            </a:xfrm>
          </p:grpSpPr>
          <p:grpSp>
            <p:nvGrpSpPr>
              <p:cNvPr id="13" name="Groupe 12"/>
              <p:cNvGrpSpPr/>
              <p:nvPr/>
            </p:nvGrpSpPr>
            <p:grpSpPr>
              <a:xfrm>
                <a:off x="833538" y="3497260"/>
                <a:ext cx="7777062" cy="2089551"/>
                <a:chOff x="330578" y="752329"/>
                <a:chExt cx="7777062" cy="2089551"/>
              </a:xfrm>
            </p:grpSpPr>
            <p:pic>
              <p:nvPicPr>
                <p:cNvPr id="2" name="Image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0578" y="992044"/>
                  <a:ext cx="7478996" cy="1809647"/>
                </a:xfrm>
                <a:prstGeom prst="rect">
                  <a:avLst/>
                </a:prstGeom>
              </p:spPr>
            </p:pic>
            <p:sp>
              <p:nvSpPr>
                <p:cNvPr id="19" name="Rectangle 18"/>
                <p:cNvSpPr/>
                <p:nvPr/>
              </p:nvSpPr>
              <p:spPr>
                <a:xfrm>
                  <a:off x="3874307" y="752329"/>
                  <a:ext cx="4233333" cy="20895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</p:grpSp>
          <p:sp>
            <p:nvSpPr>
              <p:cNvPr id="27" name="Rectangle 26"/>
              <p:cNvSpPr/>
              <p:nvPr/>
            </p:nvSpPr>
            <p:spPr>
              <a:xfrm>
                <a:off x="664308" y="3626338"/>
                <a:ext cx="515815" cy="351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252" y="4137577"/>
            <a:ext cx="2447290" cy="1023891"/>
          </a:xfrm>
          <a:prstGeom prst="rect">
            <a:avLst/>
          </a:prstGeom>
        </p:spPr>
      </p:pic>
      <p:sp>
        <p:nvSpPr>
          <p:cNvPr id="38" name="Flèche droite 37"/>
          <p:cNvSpPr/>
          <p:nvPr/>
        </p:nvSpPr>
        <p:spPr>
          <a:xfrm rot="5400000">
            <a:off x="1852834" y="3600568"/>
            <a:ext cx="495361" cy="307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545" y="1349928"/>
            <a:ext cx="1589941" cy="2142445"/>
          </a:xfrm>
          <a:prstGeom prst="rect">
            <a:avLst/>
          </a:prstGeom>
        </p:spPr>
      </p:pic>
      <p:sp>
        <p:nvSpPr>
          <p:cNvPr id="45" name="Flèche droite 44"/>
          <p:cNvSpPr/>
          <p:nvPr/>
        </p:nvSpPr>
        <p:spPr>
          <a:xfrm>
            <a:off x="3884544" y="4498303"/>
            <a:ext cx="616627" cy="307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2" name="ZoneTexte 41"/>
          <p:cNvSpPr txBox="1"/>
          <p:nvPr/>
        </p:nvSpPr>
        <p:spPr>
          <a:xfrm>
            <a:off x="5376856" y="5236394"/>
            <a:ext cx="23646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350" dirty="0" smtClean="0"/>
              <a:t>Qualitative model?</a:t>
            </a:r>
          </a:p>
          <a:p>
            <a:pPr algn="ctr"/>
            <a:r>
              <a:rPr lang="fr-FR" sz="1350" dirty="0" err="1" smtClean="0"/>
              <a:t>Reflectivity</a:t>
            </a:r>
            <a:r>
              <a:rPr lang="fr-FR" sz="1350" dirty="0" smtClean="0"/>
              <a:t> </a:t>
            </a:r>
            <a:r>
              <a:rPr lang="fr-FR" sz="1350" dirty="0" err="1"/>
              <a:t>based</a:t>
            </a:r>
            <a:r>
              <a:rPr lang="fr-FR" sz="1350" dirty="0"/>
              <a:t> on migration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30676" y="2297339"/>
            <a:ext cx="5111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Data</a:t>
            </a:r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589" y="3202650"/>
            <a:ext cx="1064419" cy="764381"/>
          </a:xfrm>
          <a:prstGeom prst="rect">
            <a:avLst/>
          </a:prstGeom>
        </p:spPr>
      </p:pic>
      <p:sp>
        <p:nvSpPr>
          <p:cNvPr id="48" name="Flèche droite 47"/>
          <p:cNvSpPr/>
          <p:nvPr/>
        </p:nvSpPr>
        <p:spPr>
          <a:xfrm rot="16200000">
            <a:off x="6165598" y="3453665"/>
            <a:ext cx="581368" cy="2924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76200" dir="16740000" sx="95000" sy="95000" kx="-1200000" algn="bl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" name="ZoneTexte 2"/>
          <p:cNvSpPr txBox="1"/>
          <p:nvPr/>
        </p:nvSpPr>
        <p:spPr>
          <a:xfrm>
            <a:off x="1118315" y="3537433"/>
            <a:ext cx="6820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/>
              <a:t>low</a:t>
            </a:r>
            <a:r>
              <a:rPr lang="fr-FR" sz="1350" dirty="0"/>
              <a:t>-k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724721" y="4468069"/>
            <a:ext cx="6820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high-k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64</a:t>
            </a:fld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33547" y="700133"/>
            <a:ext cx="7378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Phase (</a:t>
            </a:r>
            <a:r>
              <a:rPr lang="fr-FR" sz="2400" dirty="0" err="1" smtClean="0"/>
              <a:t>traveltime</a:t>
            </a:r>
            <a:r>
              <a:rPr lang="fr-FR" sz="2400" dirty="0" smtClean="0"/>
              <a:t> for non-dispersive </a:t>
            </a:r>
            <a:r>
              <a:rPr lang="fr-FR" sz="2400" dirty="0" err="1" smtClean="0"/>
              <a:t>wave</a:t>
            </a:r>
            <a:r>
              <a:rPr lang="fr-FR" sz="2400" dirty="0" smtClean="0"/>
              <a:t>) drives </a:t>
            </a:r>
            <a:r>
              <a:rPr lang="fr-FR" sz="2400" dirty="0" err="1" smtClean="0"/>
              <a:t>imaging</a:t>
            </a:r>
            <a:endParaRPr lang="fr-FR" sz="2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632239" y="3421076"/>
            <a:ext cx="82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LSRTM</a:t>
            </a:r>
            <a:endParaRPr lang="fr-FR" dirty="0"/>
          </a:p>
        </p:txBody>
      </p:sp>
      <p:grpSp>
        <p:nvGrpSpPr>
          <p:cNvPr id="26" name="Groupe 25"/>
          <p:cNvGrpSpPr/>
          <p:nvPr/>
        </p:nvGrpSpPr>
        <p:grpSpPr>
          <a:xfrm>
            <a:off x="3552764" y="3280813"/>
            <a:ext cx="1331039" cy="478941"/>
            <a:chOff x="3649479" y="3386317"/>
            <a:chExt cx="1331039" cy="478941"/>
          </a:xfrm>
        </p:grpSpPr>
        <p:sp>
          <p:nvSpPr>
            <p:cNvPr id="37" name="Flèche droite 36"/>
            <p:cNvSpPr/>
            <p:nvPr/>
          </p:nvSpPr>
          <p:spPr>
            <a:xfrm rot="19602752">
              <a:off x="3649479" y="3557480"/>
              <a:ext cx="1331039" cy="3077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3" name="ZoneTexte 22"/>
            <p:cNvSpPr txBox="1"/>
            <p:nvPr/>
          </p:nvSpPr>
          <p:spPr>
            <a:xfrm rot="19705928">
              <a:off x="3821559" y="3386317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FWI</a:t>
              </a:r>
              <a:endParaRPr lang="fr-FR" dirty="0"/>
            </a:p>
          </p:txBody>
        </p:sp>
      </p:grpSp>
      <p:sp>
        <p:nvSpPr>
          <p:cNvPr id="25" name="ZoneTexte 24"/>
          <p:cNvSpPr txBox="1"/>
          <p:nvPr/>
        </p:nvSpPr>
        <p:spPr>
          <a:xfrm>
            <a:off x="285315" y="5952094"/>
            <a:ext cx="785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ACRONYMS FOR FWI VARIATIONS: AWI, WRI,  TFWI, EWI, JFWI, MBTT, AEWI …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3819288" y="4917952"/>
            <a:ext cx="643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RTM</a:t>
            </a:r>
          </a:p>
          <a:p>
            <a:pPr algn="ctr"/>
            <a:r>
              <a:rPr lang="fr-FR" dirty="0"/>
              <a:t>o</a:t>
            </a:r>
            <a:r>
              <a:rPr lang="fr-FR" dirty="0" smtClean="0"/>
              <a:t>r</a:t>
            </a:r>
          </a:p>
          <a:p>
            <a:pPr algn="ctr"/>
            <a:r>
              <a:rPr lang="fr-FR" dirty="0" smtClean="0"/>
              <a:t>PDM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 rot="19285919">
            <a:off x="151714" y="2910039"/>
            <a:ext cx="8387190" cy="1077218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Phase (</a:t>
            </a:r>
            <a:r>
              <a:rPr lang="fr-FR" sz="3200" dirty="0" err="1" smtClean="0"/>
              <a:t>travel</a:t>
            </a:r>
            <a:r>
              <a:rPr lang="fr-FR" sz="3200" dirty="0" smtClean="0"/>
              <a:t>-time) </a:t>
            </a:r>
            <a:r>
              <a:rPr lang="fr-FR" sz="3200" dirty="0" err="1" smtClean="0"/>
              <a:t>is</a:t>
            </a:r>
            <a:r>
              <a:rPr lang="fr-FR" sz="3200" dirty="0" smtClean="0"/>
              <a:t> </a:t>
            </a:r>
            <a:r>
              <a:rPr lang="fr-FR" sz="3200" dirty="0" err="1" smtClean="0"/>
              <a:t>still</a:t>
            </a:r>
            <a:r>
              <a:rPr lang="fr-FR" sz="3200" dirty="0" smtClean="0"/>
              <a:t> the </a:t>
            </a:r>
            <a:r>
              <a:rPr lang="fr-FR" sz="3200" dirty="0" err="1" smtClean="0"/>
              <a:t>robust</a:t>
            </a:r>
            <a:r>
              <a:rPr lang="fr-FR" sz="3200" dirty="0" smtClean="0"/>
              <a:t> </a:t>
            </a:r>
            <a:r>
              <a:rPr lang="fr-FR" sz="3200" dirty="0" err="1" smtClean="0"/>
              <a:t>ingredient</a:t>
            </a:r>
            <a:endParaRPr lang="fr-FR" sz="3200" dirty="0" smtClean="0"/>
          </a:p>
          <a:p>
            <a:pPr algn="ctr"/>
            <a:r>
              <a:rPr lang="fr-FR" sz="3200" dirty="0" smtClean="0"/>
              <a:t>for high-</a:t>
            </a:r>
            <a:r>
              <a:rPr lang="fr-FR" sz="3200" dirty="0" err="1" smtClean="0"/>
              <a:t>resolution</a:t>
            </a:r>
            <a:r>
              <a:rPr lang="fr-FR" sz="3200" dirty="0" smtClean="0"/>
              <a:t> </a:t>
            </a:r>
            <a:r>
              <a:rPr lang="fr-FR" sz="3200" dirty="0" err="1" smtClean="0"/>
              <a:t>seismic</a:t>
            </a:r>
            <a:r>
              <a:rPr lang="fr-FR" sz="3200" dirty="0" smtClean="0"/>
              <a:t> </a:t>
            </a:r>
            <a:r>
              <a:rPr lang="fr-FR" sz="3200" dirty="0" err="1" smtClean="0"/>
              <a:t>imaging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0921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-4762" y="-8281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6" y="0"/>
              <a:ext cx="11848567" cy="546266"/>
              <a:chOff x="-1252716" y="0"/>
              <a:chExt cx="11848567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6" y="0"/>
                <a:ext cx="885103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Option </a:t>
                </a:r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A+ and Option B</a:t>
                </a:r>
                <a:endParaRPr lang="en-GB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65</a:t>
            </a:fld>
            <a:endParaRPr lang="fr-FR"/>
          </a:p>
        </p:txBody>
      </p:sp>
      <p:sp>
        <p:nvSpPr>
          <p:cNvPr id="17" name="AutoShape 4" descr="RÃ©sultat de recherche d'images pour &quot;portrait of leonhard euler&quot;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sp>
        <p:nvSpPr>
          <p:cNvPr id="23" name="Rectangle 22"/>
          <p:cNvSpPr/>
          <p:nvPr/>
        </p:nvSpPr>
        <p:spPr>
          <a:xfrm>
            <a:off x="1457563" y="4363402"/>
            <a:ext cx="1028462" cy="110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" name="ZoneTexte 2"/>
          <p:cNvSpPr txBox="1"/>
          <p:nvPr/>
        </p:nvSpPr>
        <p:spPr>
          <a:xfrm>
            <a:off x="202272" y="696732"/>
            <a:ext cx="84649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/>
              <a:t>Using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dynamic</a:t>
            </a:r>
            <a:r>
              <a:rPr lang="fr-FR" sz="2800" b="1" dirty="0" smtClean="0"/>
              <a:t> observables</a:t>
            </a:r>
          </a:p>
          <a:p>
            <a:r>
              <a:rPr lang="fr-FR" sz="2800" b="1" dirty="0" smtClean="0"/>
              <a:t>Or </a:t>
            </a:r>
            <a:r>
              <a:rPr lang="fr-FR" sz="2800" b="1" dirty="0" err="1" smtClean="0"/>
              <a:t>Using</a:t>
            </a:r>
            <a:r>
              <a:rPr lang="fr-FR" sz="2800" b="1" dirty="0" smtClean="0"/>
              <a:t> </a:t>
            </a:r>
            <a:r>
              <a:rPr lang="fr-FR" sz="2800" b="1" dirty="0" smtClean="0"/>
              <a:t>records as </a:t>
            </a:r>
            <a:r>
              <a:rPr lang="fr-FR" sz="2800" b="1" dirty="0" err="1" smtClean="0"/>
              <a:t>they</a:t>
            </a:r>
            <a:r>
              <a:rPr lang="fr-FR" sz="2800" b="1" dirty="0" smtClean="0"/>
              <a:t> are</a:t>
            </a:r>
          </a:p>
          <a:p>
            <a:endParaRPr lang="fr-FR" sz="2000" dirty="0"/>
          </a:p>
          <a:p>
            <a:r>
              <a:rPr lang="fr-FR" sz="2000" dirty="0"/>
              <a:t>	</a:t>
            </a:r>
            <a:r>
              <a:rPr lang="fr-FR" sz="2000" dirty="0" smtClean="0"/>
              <a:t>Acquisition design (source &amp; </a:t>
            </a:r>
            <a:r>
              <a:rPr lang="fr-FR" sz="2000" dirty="0" err="1" smtClean="0"/>
              <a:t>receiver</a:t>
            </a:r>
            <a:r>
              <a:rPr lang="fr-FR" sz="2000" dirty="0" smtClean="0"/>
              <a:t> </a:t>
            </a:r>
            <a:r>
              <a:rPr lang="fr-FR" sz="2000" dirty="0" err="1" smtClean="0"/>
              <a:t>positioning</a:t>
            </a:r>
            <a:r>
              <a:rPr lang="fr-FR" sz="2000" dirty="0" smtClean="0"/>
              <a:t> &amp; orientation?)</a:t>
            </a:r>
          </a:p>
          <a:p>
            <a:endParaRPr lang="fr-FR" sz="2000" dirty="0" smtClean="0"/>
          </a:p>
          <a:p>
            <a:r>
              <a:rPr lang="fr-FR" sz="2000" dirty="0"/>
              <a:t>	</a:t>
            </a:r>
            <a:r>
              <a:rPr lang="fr-FR" sz="2000" dirty="0" smtClean="0"/>
              <a:t>Time </a:t>
            </a:r>
            <a:r>
              <a:rPr lang="fr-FR" sz="2000" dirty="0" err="1" smtClean="0"/>
              <a:t>synchronization</a:t>
            </a:r>
            <a:r>
              <a:rPr lang="fr-FR" sz="2000" dirty="0" smtClean="0"/>
              <a:t> (GPS </a:t>
            </a:r>
            <a:r>
              <a:rPr lang="fr-FR" sz="2000" dirty="0" err="1" smtClean="0"/>
              <a:t>now</a:t>
            </a:r>
            <a:r>
              <a:rPr lang="fr-FR" sz="2000" dirty="0" smtClean="0"/>
              <a:t>!  </a:t>
            </a:r>
            <a:r>
              <a:rPr lang="fr-FR" sz="2000" dirty="0" err="1" smtClean="0"/>
              <a:t>Clock</a:t>
            </a:r>
            <a:r>
              <a:rPr lang="fr-FR" sz="2000" dirty="0" smtClean="0"/>
              <a:t> </a:t>
            </a:r>
            <a:r>
              <a:rPr lang="fr-FR" sz="2000" dirty="0" err="1" smtClean="0"/>
              <a:t>precision</a:t>
            </a:r>
            <a:r>
              <a:rPr lang="fr-FR" sz="2000" dirty="0" smtClean="0"/>
              <a:t> &lt; 1 ms   -&gt; 0.1ms)</a:t>
            </a:r>
          </a:p>
          <a:p>
            <a:endParaRPr lang="fr-FR" sz="2000" dirty="0" smtClean="0"/>
          </a:p>
          <a:p>
            <a:r>
              <a:rPr lang="fr-FR" sz="2000" dirty="0"/>
              <a:t>	</a:t>
            </a:r>
            <a:r>
              <a:rPr lang="fr-FR" sz="2000" dirty="0" smtClean="0">
                <a:solidFill>
                  <a:srgbClr val="FF0000"/>
                </a:solidFill>
              </a:rPr>
              <a:t>Amplitude calibration (instrument!; installation </a:t>
            </a:r>
            <a:r>
              <a:rPr lang="fr-FR" sz="2000" dirty="0" err="1" smtClean="0">
                <a:solidFill>
                  <a:srgbClr val="FF0000"/>
                </a:solidFill>
              </a:rPr>
              <a:t>coupling</a:t>
            </a:r>
            <a:r>
              <a:rPr lang="fr-FR" sz="2000" dirty="0" smtClean="0">
                <a:solidFill>
                  <a:srgbClr val="FF0000"/>
                </a:solidFill>
              </a:rPr>
              <a:t>!)</a:t>
            </a:r>
          </a:p>
          <a:p>
            <a:r>
              <a:rPr lang="fr-FR" sz="2000" dirty="0">
                <a:solidFill>
                  <a:srgbClr val="FF0000"/>
                </a:solidFill>
              </a:rPr>
              <a:t>	</a:t>
            </a:r>
            <a:r>
              <a:rPr lang="fr-FR" sz="2000" dirty="0" smtClean="0">
                <a:solidFill>
                  <a:srgbClr val="FF0000"/>
                </a:solidFill>
              </a:rPr>
              <a:t>		 </a:t>
            </a:r>
            <a:r>
              <a:rPr lang="fr-FR" dirty="0" smtClean="0">
                <a:solidFill>
                  <a:srgbClr val="FF0000"/>
                </a:solidFill>
              </a:rPr>
              <a:t>relative values more </a:t>
            </a:r>
            <a:r>
              <a:rPr lang="fr-FR" dirty="0" err="1" smtClean="0">
                <a:solidFill>
                  <a:srgbClr val="FF0000"/>
                </a:solidFill>
              </a:rPr>
              <a:t>than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absolute</a:t>
            </a:r>
            <a:r>
              <a:rPr lang="fr-FR" dirty="0" smtClean="0">
                <a:solidFill>
                  <a:srgbClr val="FF0000"/>
                </a:solidFill>
              </a:rPr>
              <a:t> values (</a:t>
            </a:r>
            <a:r>
              <a:rPr lang="fr-FR" dirty="0" err="1" smtClean="0">
                <a:solidFill>
                  <a:srgbClr val="FF0000"/>
                </a:solidFill>
              </a:rPr>
              <a:t>still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differential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			(</a:t>
            </a:r>
            <a:r>
              <a:rPr lang="fr-FR" dirty="0" err="1" smtClean="0">
                <a:solidFill>
                  <a:srgbClr val="FF0000"/>
                </a:solidFill>
              </a:rPr>
              <a:t>wavefield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-&gt; </a:t>
            </a:r>
            <a:r>
              <a:rPr lang="fr-FR" dirty="0" err="1">
                <a:solidFill>
                  <a:srgbClr val="FF0000"/>
                </a:solidFill>
              </a:rPr>
              <a:t>waveform</a:t>
            </a:r>
            <a:r>
              <a:rPr lang="fr-FR" dirty="0">
                <a:solidFill>
                  <a:srgbClr val="FF0000"/>
                </a:solidFill>
              </a:rPr>
              <a:t>)  </a:t>
            </a:r>
            <a:r>
              <a:rPr lang="fr-FR" dirty="0" smtClean="0">
                <a:solidFill>
                  <a:srgbClr val="FF0000"/>
                </a:solidFill>
              </a:rPr>
              <a:t>relaxes installation &amp; </a:t>
            </a:r>
            <a:r>
              <a:rPr lang="fr-FR" dirty="0" err="1" smtClean="0">
                <a:solidFill>
                  <a:srgbClr val="FF0000"/>
                </a:solidFill>
              </a:rPr>
              <a:t>experimental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procedure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</a:p>
          <a:p>
            <a:endParaRPr lang="fr-FR" dirty="0" smtClean="0">
              <a:solidFill>
                <a:srgbClr val="FF0000"/>
              </a:solidFill>
            </a:endParaRPr>
          </a:p>
          <a:p>
            <a:r>
              <a:rPr lang="fr-FR" sz="2000" dirty="0"/>
              <a:t>	</a:t>
            </a:r>
            <a:r>
              <a:rPr lang="fr-FR" sz="2000" dirty="0" smtClean="0">
                <a:solidFill>
                  <a:srgbClr val="00B0F0"/>
                </a:solidFill>
              </a:rPr>
              <a:t>Source </a:t>
            </a:r>
            <a:r>
              <a:rPr lang="fr-FR" sz="2000" dirty="0" err="1" smtClean="0">
                <a:solidFill>
                  <a:srgbClr val="00B0F0"/>
                </a:solidFill>
              </a:rPr>
              <a:t>knowledge</a:t>
            </a:r>
            <a:r>
              <a:rPr lang="fr-FR" sz="2000" dirty="0" smtClean="0">
                <a:solidFill>
                  <a:srgbClr val="00B0F0"/>
                </a:solidFill>
              </a:rPr>
              <a:t> (source signature; radiation pattern)</a:t>
            </a:r>
          </a:p>
          <a:p>
            <a:r>
              <a:rPr lang="fr-FR" sz="2000" dirty="0" smtClean="0"/>
              <a:t>			</a:t>
            </a:r>
            <a:r>
              <a:rPr lang="fr-FR" dirty="0" err="1" smtClean="0"/>
              <a:t>quite</a:t>
            </a:r>
            <a:r>
              <a:rPr lang="fr-FR" dirty="0" smtClean="0"/>
              <a:t> </a:t>
            </a:r>
            <a:r>
              <a:rPr lang="fr-FR" dirty="0" err="1" smtClean="0"/>
              <a:t>challenging</a:t>
            </a:r>
            <a:r>
              <a:rPr lang="fr-FR" dirty="0" smtClean="0"/>
              <a:t> for </a:t>
            </a:r>
            <a:r>
              <a:rPr lang="fr-FR" dirty="0" err="1" smtClean="0"/>
              <a:t>natural</a:t>
            </a:r>
            <a:r>
              <a:rPr lang="fr-FR" dirty="0" smtClean="0"/>
              <a:t> sources (</a:t>
            </a:r>
            <a:r>
              <a:rPr lang="fr-FR" dirty="0" err="1" smtClean="0"/>
              <a:t>earthquakes</a:t>
            </a:r>
            <a:r>
              <a:rPr lang="fr-FR" dirty="0" smtClean="0"/>
              <a:t>: focal </a:t>
            </a:r>
            <a:r>
              <a:rPr lang="fr-FR" dirty="0" err="1" smtClean="0"/>
              <a:t>mechanism</a:t>
            </a:r>
            <a:r>
              <a:rPr lang="fr-FR" dirty="0" smtClean="0"/>
              <a:t>)</a:t>
            </a:r>
          </a:p>
          <a:p>
            <a:r>
              <a:rPr lang="fr-FR" dirty="0"/>
              <a:t>	</a:t>
            </a:r>
            <a:r>
              <a:rPr lang="fr-FR" dirty="0" smtClean="0"/>
              <a:t>		</a:t>
            </a:r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for active sources (</a:t>
            </a:r>
            <a:r>
              <a:rPr lang="fr-FR" dirty="0" err="1" smtClean="0"/>
              <a:t>shots</a:t>
            </a:r>
            <a:r>
              <a:rPr lang="fr-FR" dirty="0" smtClean="0"/>
              <a:t>, blasts: source signal s(t))</a:t>
            </a:r>
            <a:endParaRPr lang="fr-FR" dirty="0"/>
          </a:p>
          <a:p>
            <a:r>
              <a:rPr lang="fr-FR" sz="2000" dirty="0" smtClean="0">
                <a:solidFill>
                  <a:srgbClr val="FF0000"/>
                </a:solidFill>
              </a:rPr>
              <a:t>			</a:t>
            </a:r>
            <a:r>
              <a:rPr lang="fr-FR" dirty="0" smtClean="0">
                <a:solidFill>
                  <a:srgbClr val="00B0F0"/>
                </a:solidFill>
              </a:rPr>
              <a:t>(</a:t>
            </a:r>
            <a:r>
              <a:rPr lang="fr-FR" dirty="0" err="1">
                <a:solidFill>
                  <a:srgbClr val="00B0F0"/>
                </a:solidFill>
              </a:rPr>
              <a:t>wavefield</a:t>
            </a:r>
            <a:r>
              <a:rPr lang="fr-FR" dirty="0">
                <a:solidFill>
                  <a:srgbClr val="00B0F0"/>
                </a:solidFill>
              </a:rPr>
              <a:t> -&gt; </a:t>
            </a:r>
            <a:r>
              <a:rPr lang="fr-FR" dirty="0" err="1">
                <a:solidFill>
                  <a:srgbClr val="00B0F0"/>
                </a:solidFill>
              </a:rPr>
              <a:t>waveform</a:t>
            </a:r>
            <a:r>
              <a:rPr lang="fr-FR" dirty="0" smtClean="0">
                <a:solidFill>
                  <a:srgbClr val="00B0F0"/>
                </a:solidFill>
              </a:rPr>
              <a:t>) </a:t>
            </a:r>
            <a:r>
              <a:rPr lang="fr-FR" dirty="0" err="1" smtClean="0">
                <a:solidFill>
                  <a:srgbClr val="00B0F0"/>
                </a:solidFill>
              </a:rPr>
              <a:t>mitigates</a:t>
            </a:r>
            <a:r>
              <a:rPr lang="fr-FR" dirty="0" smtClean="0">
                <a:solidFill>
                  <a:srgbClr val="00B0F0"/>
                </a:solidFill>
              </a:rPr>
              <a:t> </a:t>
            </a:r>
            <a:r>
              <a:rPr lang="fr-FR" dirty="0" err="1" smtClean="0">
                <a:solidFill>
                  <a:srgbClr val="00B0F0"/>
                </a:solidFill>
              </a:rPr>
              <a:t>these</a:t>
            </a:r>
            <a:r>
              <a:rPr lang="fr-FR" dirty="0" smtClean="0">
                <a:solidFill>
                  <a:srgbClr val="00B0F0"/>
                </a:solidFill>
              </a:rPr>
              <a:t> issues	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26577" y="5340688"/>
            <a:ext cx="76837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>
                <a:solidFill>
                  <a:srgbClr val="C00000"/>
                </a:solidFill>
              </a:rPr>
              <a:t>Deep</a:t>
            </a:r>
            <a:r>
              <a:rPr lang="fr-FR" sz="2000" dirty="0">
                <a:solidFill>
                  <a:srgbClr val="C00000"/>
                </a:solidFill>
              </a:rPr>
              <a:t> </a:t>
            </a:r>
            <a:r>
              <a:rPr lang="fr-FR" sz="2000" dirty="0" err="1">
                <a:solidFill>
                  <a:srgbClr val="C00000"/>
                </a:solidFill>
              </a:rPr>
              <a:t>understanding</a:t>
            </a:r>
            <a:r>
              <a:rPr lang="fr-FR" sz="2000" dirty="0">
                <a:solidFill>
                  <a:srgbClr val="C00000"/>
                </a:solidFill>
              </a:rPr>
              <a:t> of </a:t>
            </a:r>
            <a:r>
              <a:rPr lang="fr-FR" sz="2000" dirty="0" smtClean="0">
                <a:solidFill>
                  <a:srgbClr val="C00000"/>
                </a:solidFill>
              </a:rPr>
              <a:t>the </a:t>
            </a:r>
            <a:r>
              <a:rPr lang="fr-FR" sz="2000" dirty="0" err="1" smtClean="0">
                <a:solidFill>
                  <a:srgbClr val="C00000"/>
                </a:solidFill>
              </a:rPr>
              <a:t>physics</a:t>
            </a:r>
            <a:r>
              <a:rPr lang="fr-FR" sz="2000" dirty="0" smtClean="0">
                <a:solidFill>
                  <a:srgbClr val="C00000"/>
                </a:solidFill>
              </a:rPr>
              <a:t> of </a:t>
            </a:r>
            <a:r>
              <a:rPr lang="fr-FR" sz="2000" dirty="0" err="1" smtClean="0">
                <a:solidFill>
                  <a:srgbClr val="C00000"/>
                </a:solidFill>
              </a:rPr>
              <a:t>wave</a:t>
            </a:r>
            <a:r>
              <a:rPr lang="fr-FR" sz="2000" dirty="0" smtClean="0">
                <a:solidFill>
                  <a:srgbClr val="C00000"/>
                </a:solidFill>
              </a:rPr>
              <a:t> propagation</a:t>
            </a:r>
          </a:p>
          <a:p>
            <a:r>
              <a:rPr lang="fr-FR" sz="2000" dirty="0" smtClean="0">
                <a:solidFill>
                  <a:srgbClr val="C00000"/>
                </a:solidFill>
              </a:rPr>
              <a:t>                     Tools of </a:t>
            </a:r>
            <a:r>
              <a:rPr lang="fr-FR" sz="2000" dirty="0" err="1" smtClean="0">
                <a:solidFill>
                  <a:srgbClr val="C00000"/>
                </a:solidFill>
              </a:rPr>
              <a:t>accurate</a:t>
            </a:r>
            <a:r>
              <a:rPr lang="fr-FR" sz="2000" dirty="0" smtClean="0">
                <a:solidFill>
                  <a:srgbClr val="C00000"/>
                </a:solidFill>
              </a:rPr>
              <a:t> </a:t>
            </a:r>
            <a:r>
              <a:rPr lang="fr-FR" sz="2000" dirty="0" err="1" smtClean="0">
                <a:solidFill>
                  <a:srgbClr val="C00000"/>
                </a:solidFill>
              </a:rPr>
              <a:t>prediction</a:t>
            </a:r>
            <a:r>
              <a:rPr lang="fr-FR" sz="2000" dirty="0" smtClean="0">
                <a:solidFill>
                  <a:srgbClr val="C00000"/>
                </a:solidFill>
              </a:rPr>
              <a:t> of </a:t>
            </a:r>
            <a:r>
              <a:rPr lang="fr-FR" sz="2000" dirty="0" err="1" smtClean="0">
                <a:solidFill>
                  <a:srgbClr val="C00000"/>
                </a:solidFill>
              </a:rPr>
              <a:t>waveforms</a:t>
            </a:r>
            <a:r>
              <a:rPr lang="fr-FR" sz="2000" dirty="0" smtClean="0">
                <a:solidFill>
                  <a:srgbClr val="C00000"/>
                </a:solidFill>
              </a:rPr>
              <a:t> (</a:t>
            </a:r>
            <a:r>
              <a:rPr lang="fr-FR" sz="2000" dirty="0" err="1" smtClean="0">
                <a:solidFill>
                  <a:srgbClr val="C00000"/>
                </a:solidFill>
              </a:rPr>
              <a:t>wavefields</a:t>
            </a:r>
            <a:r>
              <a:rPr lang="fr-FR" sz="2000" dirty="0" smtClean="0">
                <a:solidFill>
                  <a:srgbClr val="C00000"/>
                </a:solidFill>
              </a:rPr>
              <a:t>!)</a:t>
            </a:r>
            <a:endParaRPr lang="fr-FR" sz="2000" dirty="0">
              <a:solidFill>
                <a:srgbClr val="C00000"/>
              </a:solidFill>
            </a:endParaRPr>
          </a:p>
          <a:p>
            <a:endParaRPr lang="fr-FR" sz="2000" dirty="0"/>
          </a:p>
        </p:txBody>
      </p:sp>
      <p:sp>
        <p:nvSpPr>
          <p:cNvPr id="13" name="Interdiction 12"/>
          <p:cNvSpPr/>
          <p:nvPr/>
        </p:nvSpPr>
        <p:spPr>
          <a:xfrm>
            <a:off x="628650" y="3121378"/>
            <a:ext cx="466372" cy="389466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61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7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8" name="Rectangle 7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e 8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-1252715" y="0"/>
                <a:ext cx="10205869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Earth interior: qualitative/quantitative issues?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10" name="Connecteur droit 9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829176" y="236898"/>
            <a:ext cx="7886700" cy="1325563"/>
          </a:xfrm>
        </p:spPr>
        <p:txBody>
          <a:bodyPr/>
          <a:lstStyle/>
          <a:p>
            <a:r>
              <a:rPr lang="fr-FR" dirty="0" err="1" smtClean="0"/>
              <a:t>Seismology</a:t>
            </a:r>
            <a:r>
              <a:rPr lang="fr-FR" dirty="0" smtClean="0"/>
              <a:t> (</a:t>
            </a:r>
            <a:r>
              <a:rPr lang="fr-FR" dirty="0" err="1" smtClean="0"/>
              <a:t>including</a:t>
            </a:r>
            <a:r>
              <a:rPr lang="fr-FR" dirty="0" smtClean="0"/>
              <a:t> </a:t>
            </a:r>
            <a:r>
              <a:rPr lang="fr-FR" dirty="0" err="1" smtClean="0"/>
              <a:t>seismics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22" name="Groupe 21"/>
          <p:cNvGrpSpPr/>
          <p:nvPr/>
        </p:nvGrpSpPr>
        <p:grpSpPr>
          <a:xfrm>
            <a:off x="264102" y="1387797"/>
            <a:ext cx="8829357" cy="2684591"/>
            <a:chOff x="158415" y="1957232"/>
            <a:chExt cx="8829357" cy="2684591"/>
          </a:xfrm>
        </p:grpSpPr>
        <p:sp>
          <p:nvSpPr>
            <p:cNvPr id="13" name="ZoneTexte 12"/>
            <p:cNvSpPr txBox="1"/>
            <p:nvPr/>
          </p:nvSpPr>
          <p:spPr>
            <a:xfrm>
              <a:off x="158415" y="1957232"/>
              <a:ext cx="7745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 smtClean="0"/>
                <a:t>Before</a:t>
              </a:r>
              <a:r>
                <a:rPr lang="fr-FR" dirty="0" smtClean="0"/>
                <a:t> 80’s, </a:t>
              </a:r>
              <a:r>
                <a:rPr lang="fr-FR" dirty="0" err="1" smtClean="0"/>
                <a:t>seismic</a:t>
              </a:r>
              <a:r>
                <a:rPr lang="fr-FR" dirty="0" smtClean="0"/>
                <a:t> </a:t>
              </a:r>
              <a:r>
                <a:rPr lang="fr-FR" dirty="0" err="1" smtClean="0"/>
                <a:t>imaging</a:t>
              </a:r>
              <a:r>
                <a:rPr lang="fr-FR" dirty="0" smtClean="0"/>
                <a:t> </a:t>
              </a:r>
              <a:r>
                <a:rPr lang="fr-FR" dirty="0" err="1" smtClean="0"/>
                <a:t>was</a:t>
              </a:r>
              <a:r>
                <a:rPr lang="fr-FR" dirty="0" smtClean="0"/>
                <a:t> </a:t>
              </a:r>
              <a:r>
                <a:rPr lang="fr-FR" dirty="0" err="1" smtClean="0"/>
                <a:t>based</a:t>
              </a:r>
              <a:r>
                <a:rPr lang="fr-FR" dirty="0" smtClean="0"/>
                <a:t> on </a:t>
              </a:r>
              <a:r>
                <a:rPr lang="fr-FR" dirty="0" err="1" smtClean="0">
                  <a:solidFill>
                    <a:srgbClr val="FF0000"/>
                  </a:solidFill>
                </a:rPr>
                <a:t>travel</a:t>
              </a:r>
              <a:r>
                <a:rPr lang="fr-FR" dirty="0" smtClean="0">
                  <a:solidFill>
                    <a:srgbClr val="FF0000"/>
                  </a:solidFill>
                </a:rPr>
                <a:t> time </a:t>
              </a:r>
              <a:r>
                <a:rPr lang="fr-FR" dirty="0" err="1" smtClean="0">
                  <a:solidFill>
                    <a:srgbClr val="FF0000"/>
                  </a:solidFill>
                </a:rPr>
                <a:t>measurements</a:t>
              </a:r>
              <a:r>
                <a:rPr lang="fr-FR" dirty="0" smtClean="0">
                  <a:solidFill>
                    <a:srgbClr val="FF0000"/>
                  </a:solidFill>
                </a:rPr>
                <a:t> (direct and </a:t>
              </a:r>
              <a:r>
                <a:rPr lang="fr-FR" dirty="0" err="1" smtClean="0">
                  <a:solidFill>
                    <a:srgbClr val="FF0000"/>
                  </a:solidFill>
                </a:rPr>
                <a:t>reflection</a:t>
              </a:r>
              <a:r>
                <a:rPr lang="fr-FR" dirty="0" smtClean="0">
                  <a:solidFill>
                    <a:srgbClr val="FF0000"/>
                  </a:solidFill>
                </a:rPr>
                <a:t> </a:t>
              </a:r>
              <a:r>
                <a:rPr lang="fr-FR" dirty="0" err="1" smtClean="0">
                  <a:solidFill>
                    <a:srgbClr val="FF0000"/>
                  </a:solidFill>
                </a:rPr>
                <a:t>signals</a:t>
              </a:r>
              <a:r>
                <a:rPr lang="fr-FR" dirty="0" smtClean="0">
                  <a:solidFill>
                    <a:srgbClr val="FF0000"/>
                  </a:solidFill>
                </a:rPr>
                <a:t>)</a:t>
              </a:r>
              <a:r>
                <a:rPr lang="fr-FR" dirty="0" smtClean="0"/>
                <a:t>: radial model  </a:t>
              </a:r>
              <a:r>
                <a:rPr lang="fr-FR" dirty="0" err="1" smtClean="0"/>
                <a:t>such</a:t>
              </a:r>
              <a:r>
                <a:rPr lang="fr-FR" dirty="0" smtClean="0"/>
                <a:t> as the PREM model (</a:t>
              </a:r>
              <a:r>
                <a:rPr lang="fr-FR" dirty="0" err="1" smtClean="0"/>
                <a:t>Dziewonski</a:t>
              </a:r>
              <a:r>
                <a:rPr lang="fr-FR" dirty="0" smtClean="0"/>
                <a:t>, 1981)</a:t>
              </a:r>
              <a:endParaRPr lang="fr-FR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50" y="3432443"/>
              <a:ext cx="905376" cy="1209380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15" y="2561160"/>
              <a:ext cx="917815" cy="1112961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872" y="2660884"/>
              <a:ext cx="889584" cy="11285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677" y="2682151"/>
              <a:ext cx="928229" cy="1085967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2983" y="3405191"/>
              <a:ext cx="907978" cy="1236632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839" y="2620105"/>
              <a:ext cx="1740933" cy="1258506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84" y="3279370"/>
            <a:ext cx="2620399" cy="319542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189990" y="4269052"/>
            <a:ext cx="590801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First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smtClean="0">
                <a:solidFill>
                  <a:srgbClr val="FF0000"/>
                </a:solidFill>
              </a:rPr>
              <a:t>amplitude</a:t>
            </a:r>
            <a:r>
              <a:rPr lang="fr-FR" dirty="0" smtClean="0"/>
              <a:t>:  M84C </a:t>
            </a:r>
            <a:r>
              <a:rPr lang="fr-FR" dirty="0" err="1"/>
              <a:t>models</a:t>
            </a:r>
            <a:r>
              <a:rPr lang="fr-FR" dirty="0"/>
              <a:t> of the </a:t>
            </a:r>
            <a:r>
              <a:rPr lang="fr-FR" dirty="0" err="1"/>
              <a:t>Earth</a:t>
            </a:r>
            <a:r>
              <a:rPr lang="fr-FR" dirty="0"/>
              <a:t> </a:t>
            </a:r>
            <a:r>
              <a:rPr lang="fr-FR" dirty="0" err="1"/>
              <a:t>interior</a:t>
            </a:r>
            <a:r>
              <a:rPr lang="fr-FR" dirty="0"/>
              <a:t> (</a:t>
            </a:r>
            <a:r>
              <a:rPr lang="fr-FR" dirty="0" err="1"/>
              <a:t>Woodhouse</a:t>
            </a:r>
            <a:r>
              <a:rPr lang="fr-FR" dirty="0"/>
              <a:t> &amp; </a:t>
            </a:r>
            <a:r>
              <a:rPr lang="fr-FR" dirty="0" err="1"/>
              <a:t>Dziewonski</a:t>
            </a:r>
            <a:r>
              <a:rPr lang="fr-FR" dirty="0"/>
              <a:t>, 1984</a:t>
            </a:r>
            <a:r>
              <a:rPr lang="fr-FR" dirty="0" smtClean="0"/>
              <a:t>) </a:t>
            </a:r>
            <a:r>
              <a:rPr lang="fr-FR" dirty="0" err="1" smtClean="0"/>
              <a:t>competing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smtClean="0">
                <a:solidFill>
                  <a:srgbClr val="FF0000"/>
                </a:solidFill>
              </a:rPr>
              <a:t>phase/time</a:t>
            </a:r>
            <a:r>
              <a:rPr lang="fr-FR" dirty="0" smtClean="0"/>
              <a:t> data (</a:t>
            </a:r>
            <a:r>
              <a:rPr lang="fr-FR" dirty="0" err="1" smtClean="0"/>
              <a:t>Dziewonski</a:t>
            </a:r>
            <a:r>
              <a:rPr lang="fr-FR" dirty="0" smtClean="0"/>
              <a:t>, 1983, 1984; </a:t>
            </a:r>
            <a:r>
              <a:rPr lang="fr-FR" dirty="0" err="1" smtClean="0"/>
              <a:t>Dziewonski</a:t>
            </a:r>
            <a:r>
              <a:rPr lang="fr-FR" dirty="0" smtClean="0"/>
              <a:t> &amp; Anderson, 1984).</a:t>
            </a:r>
          </a:p>
          <a:p>
            <a:endParaRPr lang="fr-FR" dirty="0"/>
          </a:p>
          <a:p>
            <a:r>
              <a:rPr lang="fr-FR" sz="2400" dirty="0" smtClean="0">
                <a:solidFill>
                  <a:srgbClr val="0070C0"/>
                </a:solidFill>
              </a:rPr>
              <a:t>Phase information </a:t>
            </a:r>
            <a:r>
              <a:rPr lang="fr-FR" sz="2400" dirty="0" err="1" smtClean="0">
                <a:solidFill>
                  <a:srgbClr val="0070C0"/>
                </a:solidFill>
              </a:rPr>
              <a:t>plays</a:t>
            </a:r>
            <a:r>
              <a:rPr lang="fr-FR" sz="2400" dirty="0" smtClean="0">
                <a:solidFill>
                  <a:srgbClr val="0070C0"/>
                </a:solidFill>
              </a:rPr>
              <a:t> a crucial </a:t>
            </a:r>
            <a:r>
              <a:rPr lang="fr-FR" sz="2400" dirty="0" err="1" smtClean="0">
                <a:solidFill>
                  <a:srgbClr val="0070C0"/>
                </a:solidFill>
              </a:rPr>
              <a:t>role</a:t>
            </a:r>
            <a:endParaRPr lang="fr-FR" sz="2400" dirty="0" smtClean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98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Brain storming from workshops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8</a:t>
            </a:fld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20" y="540505"/>
            <a:ext cx="6880238" cy="423353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44500" y="5264150"/>
            <a:ext cx="815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Message of John </a:t>
            </a:r>
            <a:r>
              <a:rPr lang="fr-FR" dirty="0" err="1" smtClean="0"/>
              <a:t>Woodhouse</a:t>
            </a:r>
            <a:r>
              <a:rPr lang="fr-FR" dirty="0" smtClean="0"/>
              <a:t> </a:t>
            </a:r>
          </a:p>
          <a:p>
            <a:r>
              <a:rPr lang="fr-FR" dirty="0"/>
              <a:t>	</a:t>
            </a:r>
            <a:r>
              <a:rPr lang="fr-FR" dirty="0" smtClean="0"/>
              <a:t>		Focus </a:t>
            </a:r>
            <a:r>
              <a:rPr lang="fr-FR" dirty="0" err="1" smtClean="0"/>
              <a:t>your</a:t>
            </a:r>
            <a:r>
              <a:rPr lang="fr-FR" dirty="0" smtClean="0"/>
              <a:t> attention on </a:t>
            </a:r>
            <a:r>
              <a:rPr lang="fr-FR" b="1" dirty="0" err="1" smtClean="0"/>
              <a:t>seismograms</a:t>
            </a:r>
            <a:r>
              <a:rPr lang="fr-FR" dirty="0" smtClean="0"/>
              <a:t> (amplitude </a:t>
            </a:r>
            <a:r>
              <a:rPr lang="fr-FR" dirty="0" err="1" smtClean="0"/>
              <a:t>analysis</a:t>
            </a:r>
            <a:r>
              <a:rPr lang="fr-FR" dirty="0" smtClean="0"/>
              <a:t>)!</a:t>
            </a:r>
          </a:p>
          <a:p>
            <a:r>
              <a:rPr lang="fr-FR" dirty="0"/>
              <a:t>	</a:t>
            </a:r>
            <a:r>
              <a:rPr lang="fr-FR" dirty="0" smtClean="0"/>
              <a:t>		</a:t>
            </a:r>
            <a:r>
              <a:rPr lang="fr-FR" dirty="0" err="1" smtClean="0"/>
              <a:t>They</a:t>
            </a:r>
            <a:r>
              <a:rPr lang="fr-FR" dirty="0" smtClean="0"/>
              <a:t> carry a lot of information (normal modes </a:t>
            </a:r>
            <a:r>
              <a:rPr lang="fr-FR" dirty="0" err="1" smtClean="0"/>
              <a:t>summation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151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-11585"/>
            <a:ext cx="9146381" cy="409700"/>
            <a:chOff x="-6350" y="0"/>
            <a:chExt cx="12195175" cy="546266"/>
          </a:xfrm>
        </p:grpSpPr>
        <p:sp>
          <p:nvSpPr>
            <p:cNvPr id="5" name="Rectangle 4"/>
            <p:cNvSpPr/>
            <p:nvPr/>
          </p:nvSpPr>
          <p:spPr>
            <a:xfrm>
              <a:off x="-1" y="2"/>
              <a:ext cx="12188825" cy="526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269697" y="0"/>
              <a:ext cx="11848566" cy="546266"/>
              <a:chOff x="-1252715" y="0"/>
              <a:chExt cx="11848566" cy="546266"/>
            </a:xfrm>
          </p:grpSpPr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-1252715" y="0"/>
                <a:ext cx="9470356" cy="54626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00" b="1" dirty="0" smtClean="0">
                    <a:ln w="0"/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 Earth: big object but same physics</a:t>
                </a:r>
                <a:endParaRPr lang="fr-FR" sz="2700" b="1" dirty="0">
                  <a:ln w="0"/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716" y="35110"/>
                <a:ext cx="1572135" cy="445333"/>
              </a:xfrm>
              <a:prstGeom prst="rect">
                <a:avLst/>
              </a:prstGeom>
            </p:spPr>
          </p:pic>
        </p:grpSp>
        <p:cxnSp>
          <p:nvCxnSpPr>
            <p:cNvPr id="7" name="Connecteur droit 6"/>
            <p:cNvCxnSpPr/>
            <p:nvPr/>
          </p:nvCxnSpPr>
          <p:spPr>
            <a:xfrm>
              <a:off x="-6350" y="526364"/>
              <a:ext cx="12195175" cy="0"/>
            </a:xfrm>
            <a:prstGeom prst="line">
              <a:avLst/>
            </a:prstGeom>
            <a:ln w="38100">
              <a:solidFill>
                <a:srgbClr val="F496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Phases and waves</a:t>
            </a: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3DAD-E95F-4608-8A43-997B64AC1935}" type="slidenum">
              <a:rPr lang="fr-FR" smtClean="0"/>
              <a:t>9</a:t>
            </a:fld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17/11/2021</a:t>
            </a: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63162"/>
            <a:ext cx="6305550" cy="32004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01600" y="5704568"/>
            <a:ext cx="27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Movie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Stahler</a:t>
            </a:r>
            <a:r>
              <a:rPr lang="fr-FR" dirty="0" smtClean="0"/>
              <a:t> &amp; </a:t>
            </a:r>
            <a:r>
              <a:rPr lang="fr-FR" dirty="0" err="1" smtClean="0"/>
              <a:t>Tarje</a:t>
            </a:r>
            <a:endParaRPr lang="fr-FR" dirty="0"/>
          </a:p>
        </p:txBody>
      </p:sp>
      <p:sp>
        <p:nvSpPr>
          <p:cNvPr id="13" name="Flèche droite 12"/>
          <p:cNvSpPr/>
          <p:nvPr/>
        </p:nvSpPr>
        <p:spPr>
          <a:xfrm rot="6905619">
            <a:off x="4343400" y="2400300"/>
            <a:ext cx="895350" cy="260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 rot="9364894">
            <a:off x="5703251" y="4651861"/>
            <a:ext cx="95250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droite 17"/>
          <p:cNvSpPr/>
          <p:nvPr/>
        </p:nvSpPr>
        <p:spPr>
          <a:xfrm rot="13232155">
            <a:off x="4692431" y="5361775"/>
            <a:ext cx="952500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557723" y="5799039"/>
            <a:ext cx="6214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CMB: a far-</a:t>
            </a:r>
            <a:r>
              <a:rPr lang="fr-FR" dirty="0" err="1" smtClean="0"/>
              <a:t>away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 </a:t>
            </a:r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images …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718300" y="4356100"/>
            <a:ext cx="22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Mantle</a:t>
            </a:r>
            <a:r>
              <a:rPr lang="fr-FR" dirty="0" smtClean="0"/>
              <a:t>: </a:t>
            </a:r>
            <a:r>
              <a:rPr lang="fr-FR" dirty="0" err="1" smtClean="0"/>
              <a:t>still</a:t>
            </a:r>
            <a:r>
              <a:rPr lang="fr-FR" dirty="0" smtClean="0"/>
              <a:t> a </a:t>
            </a:r>
            <a:r>
              <a:rPr lang="fr-FR" dirty="0" err="1" smtClean="0"/>
              <a:t>rather</a:t>
            </a:r>
            <a:r>
              <a:rPr lang="fr-FR" dirty="0" smtClean="0"/>
              <a:t> simple </a:t>
            </a:r>
            <a:r>
              <a:rPr lang="fr-FR" dirty="0" err="1" smtClean="0"/>
              <a:t>object</a:t>
            </a:r>
            <a:r>
              <a:rPr lang="fr-FR" dirty="0" smtClean="0"/>
              <a:t>!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5207000" y="1631950"/>
            <a:ext cx="292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Crust</a:t>
            </a:r>
            <a:r>
              <a:rPr lang="fr-FR" dirty="0" smtClean="0"/>
              <a:t>: </a:t>
            </a:r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nearby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628650" y="920750"/>
            <a:ext cx="306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Focusing</a:t>
            </a:r>
            <a:r>
              <a:rPr lang="fr-FR" sz="2800" dirty="0" smtClean="0"/>
              <a:t> </a:t>
            </a:r>
            <a:r>
              <a:rPr lang="fr-FR" sz="2800" dirty="0" err="1" smtClean="0"/>
              <a:t>targets</a:t>
            </a:r>
            <a:r>
              <a:rPr lang="fr-FR" sz="2800" dirty="0" smtClean="0"/>
              <a:t> !!!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1599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8910</TotalTime>
  <Words>4533</Words>
  <Application>Microsoft Office PowerPoint</Application>
  <PresentationFormat>Affichage à l'écran (4:3)</PresentationFormat>
  <Paragraphs>956</Paragraphs>
  <Slides>65</Slides>
  <Notes>61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9" baseType="lpstr">
      <vt:lpstr>Adobe Garamond Pro Bold</vt:lpstr>
      <vt:lpstr>Arial</vt:lpstr>
      <vt:lpstr>Bradley Hand ITC</vt:lpstr>
      <vt:lpstr>Brush Script MT</vt:lpstr>
      <vt:lpstr>Calibri</vt:lpstr>
      <vt:lpstr>Calibri Light</vt:lpstr>
      <vt:lpstr>Cambria Math</vt:lpstr>
      <vt:lpstr>Comic Sans MS</vt:lpstr>
      <vt:lpstr>Garamond</vt:lpstr>
      <vt:lpstr>Lucida Sans Typewriter</vt:lpstr>
      <vt:lpstr>Stencil</vt:lpstr>
      <vt:lpstr>Times New Roman</vt:lpstr>
      <vt:lpstr>Wingdings</vt:lpstr>
      <vt:lpstr>Thème Office</vt:lpstr>
      <vt:lpstr>Présentation PowerPoint</vt:lpstr>
      <vt:lpstr>Présentation PowerPoint</vt:lpstr>
      <vt:lpstr>Scientific topics…</vt:lpstr>
      <vt:lpstr>Présentation PowerPoint</vt:lpstr>
      <vt:lpstr>Présentation PowerPoint</vt:lpstr>
      <vt:lpstr>Présentation PowerPoint</vt:lpstr>
      <vt:lpstr>Seismology (including seismics)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</dc:creator>
  <cp:lastModifiedBy>Jean</cp:lastModifiedBy>
  <cp:revision>711</cp:revision>
  <dcterms:created xsi:type="dcterms:W3CDTF">2018-06-02T13:57:44Z</dcterms:created>
  <dcterms:modified xsi:type="dcterms:W3CDTF">2022-04-07T14:03:49Z</dcterms:modified>
</cp:coreProperties>
</file>